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5" r:id="rId4"/>
    <p:sldId id="264" r:id="rId5"/>
    <p:sldId id="258" r:id="rId6"/>
    <p:sldId id="266" r:id="rId7"/>
    <p:sldId id="260" r:id="rId8"/>
    <p:sldId id="261" r:id="rId9"/>
    <p:sldId id="267" r:id="rId10"/>
    <p:sldId id="268" r:id="rId11"/>
    <p:sldId id="262" r:id="rId12"/>
    <p:sldId id="271" r:id="rId13"/>
    <p:sldId id="308" r:id="rId14"/>
    <p:sldId id="277" r:id="rId15"/>
    <p:sldId id="283" r:id="rId16"/>
    <p:sldId id="282" r:id="rId17"/>
    <p:sldId id="280" r:id="rId18"/>
    <p:sldId id="278" r:id="rId19"/>
    <p:sldId id="275" r:id="rId20"/>
    <p:sldId id="274" r:id="rId21"/>
    <p:sldId id="281" r:id="rId22"/>
    <p:sldId id="276" r:id="rId23"/>
    <p:sldId id="304" r:id="rId24"/>
    <p:sldId id="306" r:id="rId25"/>
    <p:sldId id="307" r:id="rId26"/>
    <p:sldId id="285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9" r:id="rId36"/>
    <p:sldId id="301" r:id="rId37"/>
    <p:sldId id="302" r:id="rId38"/>
    <p:sldId id="303" r:id="rId39"/>
    <p:sldId id="31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99"/>
    <a:srgbClr val="00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00FC0-BD00-4F3C-B792-F4D50F2746CD}" type="datetimeFigureOut">
              <a:rPr lang="en-US" smtClean="0"/>
              <a:t>2014/02/13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8AF97-A1EE-47CF-AB19-E1E20226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0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8AF97-A1EE-47CF-AB19-E1E2022612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8AF97-A1EE-47CF-AB19-E1E2022612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A2DC-8A90-41C5-850A-426B4ABE9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26315"/>
      </p:ext>
    </p:extLst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EFDB4-8E15-4A52-BFF5-C53F4344A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6639"/>
      </p:ext>
    </p:extLst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02DE7-944A-41F8-A1A8-FA4EE7299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3816"/>
      </p:ext>
    </p:extLst>
  </p:cSld>
  <p:clrMapOvr>
    <a:masterClrMapping/>
  </p:clrMapOvr>
  <p:transition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7300-5959-45B0-AC51-A1306DAA6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886"/>
      </p:ext>
    </p:extLst>
  </p:cSld>
  <p:clrMapOvr>
    <a:masterClrMapping/>
  </p:clrMapOvr>
  <p:transition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148DF-3685-4A26-A75E-5F4FF4CB2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45959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F664B-C4BE-485A-A139-39E88FB5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2734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8DB7C-3862-4013-B48C-017F5DC2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0806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72DE4-E495-4D89-9EEC-1652E06B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38473"/>
      </p:ext>
    </p:extLst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0507-E3D6-4E53-A678-57014554F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5705"/>
      </p:ext>
    </p:extLst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89C2E-87FB-434F-A2FD-AFB113F32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94061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0465-100A-4468-BCC8-8093D2DA7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6376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92FE-A795-4513-BAD2-2696F92C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11276"/>
      </p:ext>
    </p:extLst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BB8-89CA-45F5-B444-AF31D2DE6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43986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42D168-2291-48DA-8FE0-1F826A662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newsfla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0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1498600" y="621665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FFFF00"/>
                </a:solidFill>
                <a:latin typeface="Berlin Sans FB Demi" charset="0"/>
              </a:rPr>
              <a:t>Home Hemodialysis Unit</a:t>
            </a:r>
          </a:p>
        </p:txBody>
      </p:sp>
      <p:pic>
        <p:nvPicPr>
          <p:cNvPr id="2051" name="Picture 14" descr="P:\My Documents\My Pictures\Home Hemo PP\Home Hemo PP 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854200"/>
            <a:ext cx="6629400" cy="4362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0" y="31750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ja-JP" altLang="en-US" sz="6000">
                <a:solidFill>
                  <a:srgbClr val="FFFF00"/>
                </a:solidFill>
                <a:latin typeface="Berlin Sans FB Demi" pitchFamily="34" charset="0"/>
              </a:rPr>
              <a:t>“</a:t>
            </a:r>
            <a:r>
              <a:rPr lang="en-US" altLang="ja-JP" sz="6000">
                <a:solidFill>
                  <a:srgbClr val="FFFF00"/>
                </a:solidFill>
                <a:latin typeface="Berlin Sans FB Demi" pitchFamily="34" charset="0"/>
              </a:rPr>
              <a:t> There</a:t>
            </a:r>
            <a:r>
              <a:rPr lang="ja-JP" altLang="en-US" sz="6000">
                <a:solidFill>
                  <a:srgbClr val="FFFF00"/>
                </a:solidFill>
                <a:latin typeface="Berlin Sans FB Demi" pitchFamily="34" charset="0"/>
              </a:rPr>
              <a:t>’</a:t>
            </a:r>
            <a:r>
              <a:rPr lang="en-US" altLang="ja-JP" sz="6000">
                <a:solidFill>
                  <a:srgbClr val="FFFF00"/>
                </a:solidFill>
                <a:latin typeface="Berlin Sans FB Demi" pitchFamily="34" charset="0"/>
              </a:rPr>
              <a:t>s No Place Like Home</a:t>
            </a:r>
            <a:r>
              <a:rPr lang="ja-JP" altLang="en-US" sz="6000">
                <a:solidFill>
                  <a:srgbClr val="FFFF00"/>
                </a:solidFill>
                <a:latin typeface="Berlin Sans FB Demi" pitchFamily="34" charset="0"/>
              </a:rPr>
              <a:t>”</a:t>
            </a:r>
            <a:endParaRPr lang="en-US" sz="6000">
              <a:solidFill>
                <a:srgbClr val="FFFF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272112802"/>
              </p:ext>
            </p:extLst>
          </p:nvPr>
        </p:nvGraphicFramePr>
        <p:xfrm>
          <a:off x="3810000" y="1600200"/>
          <a:ext cx="5172393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Photo House" r:id="rId3" imgW="9502878" imgH="7418219" progId="Photohse.Document">
                  <p:embed/>
                </p:oleObj>
              </mc:Choice>
              <mc:Fallback>
                <p:oleObj name="Photo House" r:id="rId3" imgW="9502878" imgH="7418219" progId="Photohse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600200"/>
                        <a:ext cx="5172393" cy="4038600"/>
                      </a:xfrm>
                      <a:prstGeom prst="rect">
                        <a:avLst/>
                      </a:prstGeom>
                      <a:noFill/>
                      <a:ln w="63500" cmpd="thinThick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-609600" y="304800"/>
            <a:ext cx="1005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rgbClr val="FFFF00"/>
                </a:solidFill>
                <a:latin typeface="Berlin Sans FB Demi" pitchFamily="34" charset="0"/>
              </a:rPr>
              <a:t>Fresenius K @ 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676400"/>
            <a:ext cx="37042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Berlin Sans FB Demi" pitchFamily="34" charset="0"/>
              </a:rPr>
              <a:t>Simple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Berlin Sans FB Demi" pitchFamily="34" charset="0"/>
              </a:rPr>
              <a:t>Easy to follow instructions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Berlin Sans FB Demi" pitchFamily="34" charset="0"/>
              </a:rPr>
              <a:t>Specifically designed for home use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1295400" y="44450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Supplies</a:t>
            </a:r>
          </a:p>
        </p:txBody>
      </p:sp>
      <p:pic>
        <p:nvPicPr>
          <p:cNvPr id="12291" name="Picture 6" descr="P:\My Documents\My Pictures\Home Hemo PP\Home Hemo PP 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06488"/>
            <a:ext cx="3217863" cy="4356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P:\My Documents\My Pictures\Home Hemo PP\Home Hemo PP 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35050"/>
            <a:ext cx="3429000" cy="44275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838200" y="5715000"/>
            <a:ext cx="701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000">
                <a:solidFill>
                  <a:srgbClr val="FFFF00"/>
                </a:solidFill>
                <a:latin typeface="Berlin Sans FB Demi" pitchFamily="34" charset="0"/>
              </a:rPr>
              <a:t> Supplies will be stored at room temperature.  Solutions are unable to be stored in cold rooms or sun rooms.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438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24/7 training nurse on call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Biomed/ Water technical support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Clinic every 1-3 months as needed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Monthly </a:t>
            </a:r>
            <a:r>
              <a:rPr lang="en-US" sz="2800" dirty="0" err="1">
                <a:solidFill>
                  <a:srgbClr val="FFFF00"/>
                </a:solidFill>
                <a:latin typeface="Berlin Sans FB Demi" charset="0"/>
              </a:rPr>
              <a:t>bloodwork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 done locally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Interdisciplinary team involved (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dietitian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, social worker, pharmacist)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Bi-annual home visits by training nurses</a:t>
            </a: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-152400" y="228600"/>
            <a:ext cx="9296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Follow Up Once You Are Home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FF00"/>
                </a:solidFill>
                <a:latin typeface="Berlin Sans FB Demi" pitchFamily="34" charset="0"/>
              </a:rPr>
              <a:t>Travel</a:t>
            </a:r>
            <a:endParaRPr lang="en-US" sz="60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Possible with careful planning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Arrangements can usually be made at the closest dialysis clinic to your travel spot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Outside of Canada, there can be costs and additional fees</a:t>
            </a:r>
          </a:p>
          <a:p>
            <a:pPr>
              <a:defRPr/>
            </a:pPr>
            <a:endParaRPr lang="en-US" sz="2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563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FFFF00"/>
                </a:solidFill>
                <a:latin typeface="Berlin Sans FB Demi" charset="0"/>
              </a:rPr>
              <a:t>The Team</a:t>
            </a:r>
          </a:p>
        </p:txBody>
      </p:sp>
      <p:pic>
        <p:nvPicPr>
          <p:cNvPr id="15363" name="Picture 7" descr="P:\My Documents\My Pictures\Home Hemo PP\Home Hemo PP 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4673600" cy="3505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:\My Documents\My Pictures\Picture\Picture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19500"/>
            <a:ext cx="4165600" cy="31242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42925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Berlin Sans FB Demi" charset="0"/>
              </a:rPr>
              <a:t>Support Team</a:t>
            </a:r>
          </a:p>
        </p:txBody>
      </p:sp>
      <p:pic>
        <p:nvPicPr>
          <p:cNvPr id="16387" name="Picture 9" descr="P:\My Documents\My Pictures\Home Hemo PP 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6063"/>
            <a:ext cx="3505200" cy="26289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0" descr="P:\My Documents\My Pictures\Home Hemo PP 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7175"/>
            <a:ext cx="3530600" cy="2647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6584950" y="4144963"/>
            <a:ext cx="25590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Seadna</a:t>
            </a:r>
          </a:p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Pharmacist 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6189663" y="5707063"/>
            <a:ext cx="1828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Nancy</a:t>
            </a:r>
          </a:p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Dietitian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0" y="4191000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  <a:latin typeface="Berlin Sans FB Demi" pitchFamily="34" charset="0"/>
              </a:rPr>
              <a:t>Susan</a:t>
            </a:r>
          </a:p>
          <a:p>
            <a:pPr eaLnBrk="1" hangingPunct="1"/>
            <a:r>
              <a:rPr lang="en-US" sz="2800">
                <a:solidFill>
                  <a:srgbClr val="FFFF00"/>
                </a:solidFill>
                <a:latin typeface="Berlin Sans FB Demi" pitchFamily="34" charset="0"/>
              </a:rPr>
              <a:t>Social Worker</a:t>
            </a:r>
          </a:p>
        </p:txBody>
      </p:sp>
      <p:pic>
        <p:nvPicPr>
          <p:cNvPr id="16392" name="Picture 9" descr="P:\My Documents\My Pictures\Home Hemo PP\BeFunky_Home Hemo PP 236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3721100"/>
            <a:ext cx="3436938" cy="31321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P:\My Documents\My Pictures\Home Hemo PP\Home Hemo PP 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048000"/>
            <a:ext cx="4876800" cy="3657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8" descr="P:\My Documents\My Pictures\Home Hemo PP 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4978400" cy="3733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889125" y="228600"/>
            <a:ext cx="487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FFFF00"/>
                </a:solidFill>
                <a:latin typeface="Berlin Sans FB Demi" pitchFamily="34" charset="0"/>
              </a:rPr>
              <a:t>Nephrologists</a:t>
            </a:r>
            <a:endParaRPr lang="en-US" sz="60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762000" y="23622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Dr. Lindsay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173663" y="1152525"/>
            <a:ext cx="3186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  <a:latin typeface="Berlin Sans FB Demi" pitchFamily="34" charset="0"/>
              </a:rPr>
              <a:t>Dr. Muirhead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396875" y="317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>
                <a:solidFill>
                  <a:srgbClr val="FFFF00"/>
                </a:solidFill>
                <a:latin typeface="Berlin Sans FB Demi" charset="0"/>
              </a:rPr>
              <a:t>Biomedical Team/Van</a:t>
            </a:r>
          </a:p>
        </p:txBody>
      </p:sp>
      <p:pic>
        <p:nvPicPr>
          <p:cNvPr id="18435" name="Picture 7" descr="P:\My Documents\My Pictures\Home Hemo PP\Home Hemo PP 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429000" cy="3124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hd 02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860800"/>
            <a:ext cx="4002088" cy="2768600"/>
          </a:xfr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8" descr="P:\My Documents\My Pictures\Home Hemo PP\Home Hemo PP 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143000"/>
            <a:ext cx="3865562" cy="5486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solidFill>
                  <a:srgbClr val="FFFF00"/>
                </a:solidFill>
                <a:latin typeface="Berlin Sans FB Demi" charset="0"/>
              </a:rPr>
              <a:t>Dialyzing At Home</a:t>
            </a:r>
            <a:endParaRPr lang="en-US" sz="6000" dirty="0">
              <a:solidFill>
                <a:srgbClr val="FFFF00"/>
              </a:solidFill>
              <a:latin typeface="Berlin Sans FB Demi" charset="0"/>
            </a:endParaRPr>
          </a:p>
        </p:txBody>
      </p:sp>
      <p:pic>
        <p:nvPicPr>
          <p:cNvPr id="4" name="Picture 2" descr="P:\My Pictures\Picture\Picture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587355" cy="41910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2057400" y="304800"/>
            <a:ext cx="518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No Barriers</a:t>
            </a:r>
          </a:p>
        </p:txBody>
      </p:sp>
      <p:pic>
        <p:nvPicPr>
          <p:cNvPr id="1945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25" y="1320800"/>
            <a:ext cx="7042150" cy="5183188"/>
          </a:xfrm>
          <a:prstGeom prst="rect">
            <a:avLst/>
          </a:prstGeo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4038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Began in London in the early 70</a:t>
            </a:r>
            <a:r>
              <a:rPr lang="ja-JP" altLang="en-US" sz="280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’</a:t>
            </a:r>
            <a:r>
              <a:rPr lang="en-US" altLang="ja-JP" sz="280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s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Original unit was located in two older homes on Colborne Street near the old Victoria Hospital</a:t>
            </a:r>
          </a:p>
        </p:txBody>
      </p:sp>
      <p:pic>
        <p:nvPicPr>
          <p:cNvPr id="3075" name="Picture 5" descr="houseph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775" y="1600200"/>
            <a:ext cx="3733800" cy="2395538"/>
          </a:xfr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733425" y="4572000"/>
            <a:ext cx="7924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</a:rPr>
              <a:t>  In the mid 80</a:t>
            </a:r>
            <a:r>
              <a:rPr lang="ja-JP" altLang="en-US" sz="2800" smtClean="0">
                <a:solidFill>
                  <a:srgbClr val="FFFF00"/>
                </a:solidFill>
                <a:latin typeface="Berlin Sans FB Demi" pitchFamily="34" charset="0"/>
              </a:rPr>
              <a:t>’</a:t>
            </a:r>
            <a:r>
              <a:rPr lang="en-US" altLang="ja-JP" sz="2800" smtClean="0">
                <a:solidFill>
                  <a:srgbClr val="FFFF00"/>
                </a:solidFill>
                <a:latin typeface="Berlin Sans FB Demi" pitchFamily="34" charset="0"/>
              </a:rPr>
              <a:t>s, there were approximately 55 patients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</a:rPr>
              <a:t>  Patients from all over Southwestern Ontario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pitchFamily="34" charset="0"/>
              </a:rPr>
              <a:t>  One patient at home for more than 30 years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1828800" y="30480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History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5819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>
                <a:solidFill>
                  <a:srgbClr val="FFFF00"/>
                </a:solidFill>
                <a:latin typeface="Berlin Sans FB Demi" charset="0"/>
              </a:rPr>
              <a:t>Families Are Always Welcome</a:t>
            </a:r>
          </a:p>
        </p:txBody>
      </p:sp>
      <p:pic>
        <p:nvPicPr>
          <p:cNvPr id="21507" name="Picture 10" descr="P:\My Documents\My Pictures\Home Hemo PP\Home Hemo PP 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981200"/>
            <a:ext cx="4164013" cy="47323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>
                <a:solidFill>
                  <a:srgbClr val="FFFF00"/>
                </a:solidFill>
                <a:latin typeface="Berlin Sans FB Demi" charset="0"/>
              </a:rPr>
              <a:t>Dialyzing At Home</a:t>
            </a:r>
          </a:p>
        </p:txBody>
      </p:sp>
      <p:pic>
        <p:nvPicPr>
          <p:cNvPr id="22531" name="Picture 5" descr="P:\My Documents\My Pictures\ROSALEE\BeFunky_ROSALEE 003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53225" cy="523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-762000" y="228600"/>
            <a:ext cx="9601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FFFF00"/>
                </a:solidFill>
                <a:latin typeface="Berlin Sans FB Demi" pitchFamily="34" charset="0"/>
              </a:rPr>
              <a:t>Relaxing, Dialyzing After Work</a:t>
            </a:r>
          </a:p>
        </p:txBody>
      </p:sp>
      <p:pic>
        <p:nvPicPr>
          <p:cNvPr id="23555" name="Picture 5" descr="P:\My Documents\My Pictures\Home Hemo PP\Home Hemo PP 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2788"/>
            <a:ext cx="6705600" cy="46466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rgbClr val="FFFF00"/>
                </a:solidFill>
                <a:ea typeface="ＭＳ Ｐゴシック" pitchFamily="-84" charset="-128"/>
              </a:rPr>
              <a:t>“</a:t>
            </a:r>
            <a:r>
              <a:rPr lang="en-US" dirty="0" smtClean="0">
                <a:solidFill>
                  <a:srgbClr val="FFFF00"/>
                </a:solidFill>
                <a:ea typeface="ＭＳ Ｐゴシック" pitchFamily="-84" charset="-128"/>
              </a:rPr>
              <a:t>Why do you like to dialyze at home?”</a:t>
            </a:r>
          </a:p>
        </p:txBody>
      </p:sp>
      <p:pic>
        <p:nvPicPr>
          <p:cNvPr id="10" name="rotated claudi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  <a:ea typeface="ＭＳ Ｐゴシック" pitchFamily="-84" charset="-128"/>
              </a:rPr>
              <a:t>“Why did you choose Home Hemodialysis?”</a:t>
            </a:r>
          </a:p>
        </p:txBody>
      </p:sp>
      <p:pic>
        <p:nvPicPr>
          <p:cNvPr id="9" name="rotated ric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3810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“I was nervous at first…”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rotated mat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809625" y="0"/>
            <a:ext cx="7543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5000">
                <a:solidFill>
                  <a:srgbClr val="FFFF00"/>
                </a:solidFill>
                <a:latin typeface="Berlin Sans FB Demi" pitchFamily="34" charset="0"/>
              </a:rPr>
              <a:t>The Road To Home Dialysis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52400" y="4249738"/>
            <a:ext cx="8991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4800">
                <a:solidFill>
                  <a:srgbClr val="FFFF00"/>
                </a:solidFill>
                <a:latin typeface="Berlin Sans FB Demi" pitchFamily="34" charset="0"/>
              </a:rPr>
              <a:t>Introduction To The Steps In Doing Home Dialysis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905000"/>
            <a:ext cx="3886200" cy="21050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6157913"/>
            <a:ext cx="2914650" cy="6477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At/After Home </a:t>
            </a: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Hemodialysis </a:t>
            </a: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Appointment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315200" cy="4525963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Yes I want to be considered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Sign a waiver to allow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your home to be assessed for suitability (space for supplies, plumbing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, water and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electrical supply)</a:t>
            </a:r>
            <a:endParaRPr lang="en-US" sz="2800" dirty="0">
              <a:solidFill>
                <a:srgbClr val="FFFF00"/>
              </a:solidFill>
              <a:latin typeface="Berlin Sans FB Demi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Once your home is approved we can arrange a training start date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Berlin Sans FB Demi" charset="0"/>
              </a:rPr>
              <a:t>Unsure About Home?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1910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ja-JP" altLang="en-US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“</a:t>
            </a:r>
            <a:r>
              <a:rPr lang="en-US" altLang="ja-JP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 Do you want to talk or visit someone who dialyzes at home?</a:t>
            </a:r>
            <a:r>
              <a:rPr lang="ja-JP" altLang="en-US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”</a:t>
            </a:r>
            <a:endParaRPr lang="en-US" altLang="ja-JP" dirty="0" smtClean="0">
              <a:solidFill>
                <a:srgbClr val="FFFF00"/>
              </a:solidFill>
              <a:latin typeface="Berlin Sans FB Demi" pitchFamily="34" charset="0"/>
              <a:ea typeface="ＭＳ Ｐゴシック" pitchFamily="-84" charset="-128"/>
            </a:endParaRPr>
          </a:p>
          <a:p>
            <a:pPr marL="0" indent="0">
              <a:buFontTx/>
              <a:buNone/>
              <a:defRPr/>
            </a:pPr>
            <a:r>
              <a:rPr lang="en-US" altLang="ja-JP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(Kidney Foundation Peer </a:t>
            </a:r>
            <a:r>
              <a:rPr lang="en-US" altLang="ja-JP" dirty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S</a:t>
            </a:r>
            <a:r>
              <a:rPr lang="en-US" altLang="ja-JP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upport Program)</a:t>
            </a:r>
          </a:p>
          <a:p>
            <a:pPr marL="0" indent="0">
              <a:defRPr/>
            </a:pPr>
            <a:r>
              <a:rPr lang="en-US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-84" charset="-128"/>
              </a:rPr>
              <a:t>We welcome any questions  - feel free to call us </a:t>
            </a:r>
          </a:p>
        </p:txBody>
      </p:sp>
      <p:pic>
        <p:nvPicPr>
          <p:cNvPr id="30724" name="Picture 2" descr="P:\My Documents\My Pictures\Home Hemo PP\Home Hemo PP 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699000" cy="4495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latin typeface="Berlin Sans FB Demi" charset="0"/>
              </a:rPr>
              <a:t>Your Training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962400" cy="452596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The machine will be set up on your first day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Flexible start time between 8:00am-4:00pm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Training days are usually 4-6 hours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You will come 3 days a week for dialysis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(Monday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, Wednesday, Friday)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Extra days for training are flexible</a:t>
            </a:r>
          </a:p>
        </p:txBody>
      </p:sp>
      <p:pic>
        <p:nvPicPr>
          <p:cNvPr id="5" name="Picture 8" descr="P:\My Documents\My Pictures\Home Hemo PP\Home Hemo PP 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114800" cy="500634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1630363"/>
            <a:ext cx="35814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3600">
                <a:solidFill>
                  <a:srgbClr val="FFFF00"/>
                </a:solidFill>
                <a:latin typeface="Berlin Sans FB Demi" charset="0"/>
              </a:rPr>
              <a:t>Someone that: </a:t>
            </a:r>
            <a:r>
              <a:rPr lang="en-US">
                <a:solidFill>
                  <a:srgbClr val="FFFF00"/>
                </a:solidFill>
                <a:latin typeface="Berlin Sans FB Demi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>
                <a:solidFill>
                  <a:srgbClr val="FFFF00"/>
                </a:solidFill>
              </a:rPr>
              <a:t>					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81000" y="2087563"/>
            <a:ext cx="77724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3200" smtClean="0">
                <a:solidFill>
                  <a:srgbClr val="FFFF00"/>
                </a:solidFill>
                <a:latin typeface="Berlin Sans FB Demi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Has motivation to improve their quality of life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Wants to continue to work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Wants independence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Has </a:t>
            </a:r>
            <a:r>
              <a:rPr lang="en-US" sz="2800" u="sng" smtClean="0">
                <a:solidFill>
                  <a:srgbClr val="FFFF00"/>
                </a:solidFill>
                <a:latin typeface="Berlin Sans FB Demi" charset="0"/>
              </a:rPr>
              <a:t>any</a:t>
            </a: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vascular access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May live alone, may live in an apartment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2800" smtClean="0">
                <a:solidFill>
                  <a:srgbClr val="FFFF00"/>
                </a:solidFill>
                <a:latin typeface="Berlin Sans FB Demi" charset="0"/>
              </a:rPr>
              <a:t> Wants more time at home with their family</a:t>
            </a: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295400" y="339725"/>
            <a:ext cx="6508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Who Goes Home?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Berlin Sans FB Demi" charset="0"/>
              </a:rPr>
              <a:t>During The Training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3962400" cy="452596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You will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usually have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the same training nurse every day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During training you will be introduced to the Home Dialysis team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You will be given a training book with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all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the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required information </a:t>
            </a: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During training you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and your nurse will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decide if home is right for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you</a:t>
            </a: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</p:txBody>
      </p:sp>
      <p:pic>
        <p:nvPicPr>
          <p:cNvPr id="32772" name="Picture 2" descr="P:\My Documents\My Pictures\Home Hemo PP\Home Hemo PP 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343400" cy="5410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Different Ways To </a:t>
            </a:r>
            <a:r>
              <a:rPr lang="en-US">
                <a:solidFill>
                  <a:srgbClr val="FFFF00"/>
                </a:solidFill>
                <a:latin typeface="Berlin Sans FB Demi" charset="0"/>
              </a:rPr>
              <a:t>Do </a:t>
            </a:r>
            <a:r>
              <a:rPr lang="en-US" smtClean="0">
                <a:solidFill>
                  <a:srgbClr val="FFFF00"/>
                </a:solidFill>
                <a:latin typeface="Berlin Sans FB Demi" charset="0"/>
              </a:rPr>
              <a:t>Hemodialysis </a:t>
            </a: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At Home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Home dialysis allows you to choose the frequency and hours of your dialysis treatments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During training you, along with your Doctor and your training nurse can </a:t>
            </a: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help determine </a:t>
            </a: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what would work best for you at home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You are free to try the different options until you find what works best for you!</a:t>
            </a:r>
            <a:endParaRPr lang="en-US" dirty="0">
              <a:solidFill>
                <a:srgbClr val="FFFF00"/>
              </a:solidFill>
              <a:latin typeface="Berlin Sans FB Demi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05800" cy="1207008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latin typeface="Berlin Sans FB Demi" charset="0"/>
              </a:rPr>
              <a:t>Conventional </a:t>
            </a:r>
            <a:r>
              <a:rPr lang="en-US" sz="4800" dirty="0" smtClean="0">
                <a:solidFill>
                  <a:srgbClr val="FFFF00"/>
                </a:solidFill>
                <a:latin typeface="Berlin Sans FB Demi" charset="0"/>
              </a:rPr>
              <a:t>Hemodialysis</a:t>
            </a:r>
            <a:endParaRPr lang="en-US" sz="48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934200" cy="2286000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charset="0"/>
              </a:rPr>
              <a:t>This type of dialysis is the same treatment plan and frequency that you do in a hospital or satellite dialysis </a:t>
            </a:r>
            <a:r>
              <a:rPr lang="en-US" sz="2600" dirty="0" smtClean="0">
                <a:solidFill>
                  <a:srgbClr val="FFFF00"/>
                </a:solidFill>
                <a:latin typeface="Berlin Sans FB Demi" charset="0"/>
              </a:rPr>
              <a:t>unit (usually 4 hours, 3 x per week)</a:t>
            </a:r>
          </a:p>
          <a:p>
            <a:pPr marL="0" indent="0">
              <a:buNone/>
              <a:defRPr/>
            </a:pPr>
            <a:endParaRPr lang="en-US" sz="2600" dirty="0">
              <a:solidFill>
                <a:srgbClr val="FFFF00"/>
              </a:solidFill>
              <a:latin typeface="Berlin Sans FB Demi" charset="0"/>
            </a:endParaRPr>
          </a:p>
          <a:p>
            <a:pPr marL="0" indent="0">
              <a:buNone/>
              <a:defRPr/>
            </a:pPr>
            <a:endParaRPr lang="en-US" sz="26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44958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srgbClr val="FFFF00"/>
                </a:solidFill>
                <a:latin typeface="Berlin Sans FB Demi" charset="0"/>
              </a:rPr>
              <a:t>Advantages for home: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charset="0"/>
              </a:rPr>
              <a:t> </a:t>
            </a:r>
            <a:r>
              <a:rPr lang="en-US" sz="2600" dirty="0" smtClean="0">
                <a:solidFill>
                  <a:srgbClr val="FFFF00"/>
                </a:solidFill>
                <a:latin typeface="Berlin Sans FB Demi" charset="0"/>
              </a:rPr>
              <a:t>You </a:t>
            </a:r>
            <a:r>
              <a:rPr lang="en-US" sz="2600" dirty="0">
                <a:solidFill>
                  <a:srgbClr val="FFFF00"/>
                </a:solidFill>
                <a:latin typeface="Berlin Sans FB Demi" charset="0"/>
              </a:rPr>
              <a:t>can flex your days and times as long as you do 3 treatments a week</a:t>
            </a:r>
          </a:p>
          <a:p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latin typeface="Berlin Sans FB Demi" charset="0"/>
              </a:rPr>
              <a:t>Nocturnal </a:t>
            </a:r>
            <a:r>
              <a:rPr lang="en-US" sz="5400" dirty="0" smtClean="0">
                <a:solidFill>
                  <a:srgbClr val="FFFF00"/>
                </a:solidFill>
                <a:latin typeface="Berlin Sans FB Demi" charset="0"/>
              </a:rPr>
              <a:t>Hemodialysis</a:t>
            </a:r>
            <a:endParaRPr lang="en-US" sz="54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305800" cy="4525963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This type of dialysis is done overnight (your sleep time)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You can do this 3 times a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week or 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every night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The length of treatment is 6-9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hours, 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depending on how long you sleep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With frequent Nocturnal you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usually have fewer medications to take and fewer diet restrictions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Remember that the healthy kidney works 24 hours a day so 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t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here is no such thing as too much dialysis 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822500" cy="1143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latin typeface="Berlin Sans FB Demi" charset="0"/>
              </a:rPr>
              <a:t>Short Hour Daily </a:t>
            </a:r>
            <a:r>
              <a:rPr lang="en-US" sz="4800" dirty="0" smtClean="0">
                <a:solidFill>
                  <a:srgbClr val="FFFF00"/>
                </a:solidFill>
                <a:latin typeface="Berlin Sans FB Demi" charset="0"/>
              </a:rPr>
              <a:t>Hemodialysis</a:t>
            </a:r>
            <a:endParaRPr lang="en-US" sz="48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3657600" cy="5486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This dialysis is </a:t>
            </a: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2-3 </a:t>
            </a: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hours, 6 times a week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Short,  </a:t>
            </a:r>
            <a:r>
              <a:rPr lang="en-US" dirty="0">
                <a:solidFill>
                  <a:srgbClr val="FFFF00"/>
                </a:solidFill>
                <a:latin typeface="Berlin Sans FB Demi" charset="0"/>
              </a:rPr>
              <a:t>frequent runs </a:t>
            </a:r>
            <a:r>
              <a:rPr lang="en-US" dirty="0" smtClean="0">
                <a:solidFill>
                  <a:srgbClr val="FFFF00"/>
                </a:solidFill>
                <a:latin typeface="Berlin Sans FB Demi" charset="0"/>
              </a:rPr>
              <a:t>may help with  unwelcome side effects of conventional dialysis such as drops in blood pressure </a:t>
            </a:r>
            <a:endParaRPr lang="en-US" dirty="0">
              <a:solidFill>
                <a:srgbClr val="FFFF00"/>
              </a:solidFill>
              <a:latin typeface="Berlin Sans FB Demi" charset="0"/>
            </a:endParaRPr>
          </a:p>
        </p:txBody>
      </p:sp>
      <p:pic>
        <p:nvPicPr>
          <p:cNvPr id="36868" name="Picture 2" descr="P:\My Documents\My Pictures\ROSALEE\BeFunky_ROSALEE 003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371600"/>
            <a:ext cx="4797425" cy="5181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FFFF00"/>
                </a:solidFill>
                <a:latin typeface="Berlin Sans FB Demi" pitchFamily="34" charset="0"/>
              </a:rPr>
              <a:t>Taking Out Your Own Needle!</a:t>
            </a:r>
            <a:endParaRPr lang="en-US" sz="4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pic>
        <p:nvPicPr>
          <p:cNvPr id="6" name="needle inser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2222045425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Berlin Sans FB Demi" charset="0"/>
              </a:rPr>
              <a:t>Supplies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29718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All supplies used for dialysis at home are paid for by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your OHIP</a:t>
            </a: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All supplies are delivered to your house monthly</a:t>
            </a:r>
          </a:p>
        </p:txBody>
      </p:sp>
      <p:pic>
        <p:nvPicPr>
          <p:cNvPr id="37892" name="Picture 2" descr="P:\My Documents\My Pictures\Home Hemo PP\Home Hemo PP 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611688" cy="553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 descr="P:\My Documents\My Pictures\Home Hemo PP\Home Hemo PP 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5400"/>
            <a:ext cx="3517900" cy="2768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FF00"/>
                </a:solidFill>
                <a:latin typeface="Berlin Sans FB Demi" charset="0"/>
              </a:rPr>
              <a:t>Common Questions</a:t>
            </a:r>
            <a:endParaRPr lang="en-US" sz="54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696200" cy="4800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Q. When will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I go home?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A. You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will go home when you and your nurse think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    you </a:t>
            </a:r>
            <a:r>
              <a:rPr lang="en-US" sz="2400" dirty="0">
                <a:solidFill>
                  <a:srgbClr val="FFFF00"/>
                </a:solidFill>
                <a:latin typeface="Berlin Sans FB Demi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ready.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Q. How much time does it take to setup my machine and clean up?</a:t>
            </a:r>
          </a:p>
          <a:p>
            <a:pPr marL="457200" indent="-457200">
              <a:buAutoNum type="alphaUcPeriod"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It will take approximately 45 minutes to prepare your machine and another 30 minutes to clean up.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Q. Do I have to insert the needles myself?</a:t>
            </a:r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Berlin Sans FB Demi" charset="0"/>
              </a:rPr>
              <a:t>A. We will teach you how to needle yourself. If you have a helper they can assist you.</a:t>
            </a: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  <a:p>
            <a:pPr marL="0" indent="0"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Berlin Sans FB Demi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rgbClr val="FFFF00"/>
              </a:solidFill>
              <a:latin typeface="Berlin Sans FB Demi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Berlin Sans FB Demi" charset="0"/>
              </a:rPr>
              <a:t>The Follow Up After You Are Home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Visits from training nurse 2-3 times a year</a:t>
            </a:r>
          </a:p>
          <a:p>
            <a:pPr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Training nurse on call 24/7 via pager- only a phone call away!</a:t>
            </a:r>
          </a:p>
          <a:p>
            <a:pPr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Clinic appointments</a:t>
            </a:r>
          </a:p>
          <a:p>
            <a:pPr lvl="1"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Thursday afternoons</a:t>
            </a:r>
          </a:p>
          <a:p>
            <a:pPr lvl="1"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During clinic you will see the team</a:t>
            </a:r>
          </a:p>
          <a:p>
            <a:pPr lvl="1"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You will come 1 month after first going home, then again in 2 months. </a:t>
            </a:r>
          </a:p>
          <a:p>
            <a:pPr lvl="1">
              <a:defRPr/>
            </a:pPr>
            <a:r>
              <a:rPr lang="en-US" sz="2400">
                <a:solidFill>
                  <a:srgbClr val="FFFF00"/>
                </a:solidFill>
                <a:latin typeface="Berlin Sans FB Demi" charset="0"/>
              </a:rPr>
              <a:t>Following the first 2 months, you will come in every 3 months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P:\My Documents\My Pictures\Home Hemo PP\Home Hemo PP 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663340" cy="1752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:\My Documents\My Pictures\Home Hemo PP\Home Hemo PP 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567836" cy="363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786" y="222504"/>
            <a:ext cx="2917352" cy="2147240"/>
          </a:xfrm>
          <a:prstGeom prst="rect">
            <a:avLst/>
          </a:prstGeo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0" descr="P:\My Documents\My Pictures\Home Hemo PP\Home Hemo PP 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" y="2133600"/>
            <a:ext cx="2279661" cy="2514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:\My Documents\My Pictures\ROSALEE\BeFunky_ROSALEE 003.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10" y="3429000"/>
            <a:ext cx="3376613" cy="31567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:\My Documents\My Pictures\Home Hemo PP\Home Hemo PP 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3" y="4759960"/>
            <a:ext cx="2150390" cy="182575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My Pictures\Picture\Picture 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11" y="412865"/>
            <a:ext cx="3423710" cy="256807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63132"/>
      </p:ext>
    </p:extLst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22400"/>
            <a:ext cx="8229600" cy="5283200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Statistics report increased survival on Home Hemodialysis</a:t>
            </a:r>
          </a:p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Decreased Infections</a:t>
            </a:r>
          </a:p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Increased </a:t>
            </a:r>
            <a:r>
              <a:rPr lang="en-US" sz="2700" dirty="0" smtClean="0">
                <a:solidFill>
                  <a:srgbClr val="FFFF00"/>
                </a:solidFill>
                <a:latin typeface="Berlin Sans FB Demi" charset="0"/>
              </a:rPr>
              <a:t>Independence</a:t>
            </a:r>
            <a:endParaRPr lang="en-US" sz="2700" dirty="0">
              <a:solidFill>
                <a:srgbClr val="FFFF00"/>
              </a:solidFill>
              <a:latin typeface="Berlin Sans FB Demi" charset="0"/>
            </a:endParaRPr>
          </a:p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Less traveling time</a:t>
            </a:r>
          </a:p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Increased quality of life; dialyzing on your schedule, not the hospitals</a:t>
            </a:r>
          </a:p>
          <a:p>
            <a:pPr eaLnBrk="1" hangingPunct="1">
              <a:defRPr/>
            </a:pPr>
            <a:r>
              <a:rPr lang="en-US" sz="2700" dirty="0">
                <a:solidFill>
                  <a:srgbClr val="FFFF00"/>
                </a:solidFill>
                <a:latin typeface="Berlin Sans FB Demi" charset="0"/>
              </a:rPr>
              <a:t>Flexible dialysis treatment </a:t>
            </a:r>
            <a:r>
              <a:rPr lang="en-US" sz="2700" dirty="0" smtClean="0">
                <a:solidFill>
                  <a:srgbClr val="FFFF00"/>
                </a:solidFill>
                <a:latin typeface="Berlin Sans FB Demi" charset="0"/>
              </a:rPr>
              <a:t>options</a:t>
            </a:r>
          </a:p>
          <a:p>
            <a:pPr eaLnBrk="1" hangingPunct="1">
              <a:defRPr/>
            </a:pPr>
            <a:r>
              <a:rPr lang="en-US" sz="2700" dirty="0" smtClean="0">
                <a:solidFill>
                  <a:srgbClr val="FFFF00"/>
                </a:solidFill>
                <a:latin typeface="Berlin Sans FB Demi" charset="0"/>
              </a:rPr>
              <a:t>All costs are covered by hospital- utilities not included</a:t>
            </a:r>
            <a:endParaRPr lang="en-US" sz="2700" dirty="0">
              <a:solidFill>
                <a:srgbClr val="FFFF00"/>
              </a:solidFill>
              <a:latin typeface="Berlin Sans FB Demi" charset="0"/>
            </a:endParaRP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1600200" y="457200"/>
            <a:ext cx="6324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5900">
                <a:solidFill>
                  <a:srgbClr val="FFFF00"/>
                </a:solidFill>
                <a:latin typeface="Berlin Sans FB Demi" pitchFamily="34" charset="0"/>
              </a:rPr>
              <a:t>Why Go Home?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39624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solidFill>
                  <a:srgbClr val="FFFF00"/>
                </a:solidFill>
                <a:latin typeface="Berlin Sans FB Demi" charset="0"/>
              </a:rPr>
              <a:t>Home Hemodialysis is located in Westmount Mall, The Westmount Kidney Care Centre. We train patients for both daytime and overnight dialysis</a:t>
            </a:r>
          </a:p>
        </p:txBody>
      </p:sp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-428625" y="381000"/>
            <a:ext cx="9334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Current Program</a:t>
            </a:r>
          </a:p>
        </p:txBody>
      </p:sp>
      <p:pic>
        <p:nvPicPr>
          <p:cNvPr id="6148" name="Picture 17" descr="P:\My Documents\My Pictures\Home Hemo PP\Home Hemo PP 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25675"/>
            <a:ext cx="4495800" cy="3810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6588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Referral by staff, nurse practitioner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or doctor</a:t>
            </a:r>
            <a:endParaRPr lang="en-US" sz="2800" dirty="0">
              <a:solidFill>
                <a:srgbClr val="FFFF00"/>
              </a:solidFill>
              <a:latin typeface="Berlin Sans FB Demi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Home assessment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Nurse/Social Worker assessment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Complete training course </a:t>
            </a:r>
            <a:r>
              <a:rPr lang="en-US" sz="2800" dirty="0" smtClean="0">
                <a:solidFill>
                  <a:srgbClr val="FFFF00"/>
                </a:solidFill>
                <a:latin typeface="Berlin Sans FB Demi" charset="0"/>
              </a:rPr>
              <a:t>(6-8 </a:t>
            </a:r>
            <a:r>
              <a:rPr lang="en-US" sz="2800" dirty="0">
                <a:solidFill>
                  <a:srgbClr val="FFFF00"/>
                </a:solidFill>
                <a:latin typeface="Berlin Sans FB Demi" charset="0"/>
              </a:rPr>
              <a:t>weeks of teaching at your own pace)</a:t>
            </a:r>
          </a:p>
          <a:p>
            <a:pPr eaLnBrk="1" hangingPunct="1">
              <a:buFontTx/>
              <a:buNone/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171" name="Picture 5" descr="brainset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133600"/>
            <a:ext cx="3817938" cy="4525963"/>
          </a:xfr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52400" y="0"/>
            <a:ext cx="906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What Do You Need To Go Home?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-457200" y="0"/>
            <a:ext cx="922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Berlin Sans FB Demi" pitchFamily="34" charset="0"/>
              </a:rPr>
              <a:t>Home Modifications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371600"/>
            <a:ext cx="4724400" cy="5048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NEED: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Two electrical outlets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Cold water connection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Drain </a:t>
            </a:r>
            <a:r>
              <a:rPr lang="en-US" sz="2600" dirty="0" smtClean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outlet</a:t>
            </a:r>
            <a:endParaRPr lang="en-US" sz="2600" dirty="0">
              <a:solidFill>
                <a:srgbClr val="FFFF00"/>
              </a:solidFill>
              <a:latin typeface="Berlin Sans FB Demi" pitchFamily="34" charset="0"/>
              <a:ea typeface="+mn-ea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Can have a well and septic system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Total water analysis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Electrical and plumbing assessed before starting training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Cost for modifications paid for by </a:t>
            </a:r>
            <a:r>
              <a:rPr lang="en-US" sz="2600" dirty="0" smtClean="0">
                <a:solidFill>
                  <a:srgbClr val="FFFF00"/>
                </a:solidFill>
                <a:latin typeface="Berlin Sans FB Demi" pitchFamily="34" charset="0"/>
                <a:ea typeface="+mn-ea"/>
              </a:rPr>
              <a:t>OHIP</a:t>
            </a:r>
            <a:endParaRPr lang="en-US" sz="2600" dirty="0">
              <a:solidFill>
                <a:srgbClr val="FFFF00"/>
              </a:solidFill>
              <a:latin typeface="Berlin Sans FB Demi" pitchFamily="34" charset="0"/>
              <a:ea typeface="+mn-ea"/>
            </a:endParaRPr>
          </a:p>
        </p:txBody>
      </p:sp>
      <p:pic>
        <p:nvPicPr>
          <p:cNvPr id="8196" name="Picture 6" descr="P:\My Documents\My Pictures\Home Hemo PP\Home Hemo PP 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1771650"/>
            <a:ext cx="2800350" cy="3733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7" descr="P:\My Documents\My Pictures\Home Hemo PP\Home Hemo PP 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52900"/>
            <a:ext cx="2460625" cy="2705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0" y="12700"/>
            <a:ext cx="8991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FFFF00"/>
                </a:solidFill>
                <a:latin typeface="Berlin Sans FB Demi" pitchFamily="34" charset="0"/>
              </a:rPr>
              <a:t>Dialysis Machine &amp; Water System</a:t>
            </a:r>
          </a:p>
        </p:txBody>
      </p:sp>
      <p:pic>
        <p:nvPicPr>
          <p:cNvPr id="9219" name="Picture 6" descr="P:\My Documents\My Pictures\Home Hemo PP\Home Hemo PP 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728788"/>
            <a:ext cx="5019675" cy="49688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SCN243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23963"/>
            <a:ext cx="3629025" cy="4837112"/>
          </a:xfrm>
          <a:noFill/>
          <a:ln w="3810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4953000" y="457200"/>
            <a:ext cx="3657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000" smtClean="0">
                <a:solidFill>
                  <a:srgbClr val="FFFF00"/>
                </a:solidFill>
                <a:latin typeface="Berlin Sans FB Demi" charset="0"/>
              </a:rPr>
              <a:t>Diasafe Filter</a:t>
            </a: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4660392" y="2743200"/>
            <a:ext cx="3886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  <a:ea typeface="ＭＳ Ｐゴシック" charset="0"/>
              </a:rPr>
              <a:t> Ultra pure dialysate</a:t>
            </a:r>
          </a:p>
          <a:p>
            <a:pPr algn="ctr"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Berlin Sans FB Demi" charset="0"/>
                <a:ea typeface="ＭＳ Ｐゴシック" charset="0"/>
              </a:rPr>
              <a:t> Filters easily changed about every three months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1049</Words>
  <Application>Microsoft Office PowerPoint</Application>
  <PresentationFormat>On-screen Show (4:3)</PresentationFormat>
  <Paragraphs>142</Paragraphs>
  <Slides>39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Photo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</vt:lpstr>
      <vt:lpstr>The Team</vt:lpstr>
      <vt:lpstr>Support Team</vt:lpstr>
      <vt:lpstr>PowerPoint Presentation</vt:lpstr>
      <vt:lpstr>Biomedical Team/Van</vt:lpstr>
      <vt:lpstr>Dialyzing At Home</vt:lpstr>
      <vt:lpstr>PowerPoint Presentation</vt:lpstr>
      <vt:lpstr>Families Are Always Welcome</vt:lpstr>
      <vt:lpstr>Dialyzing At Home</vt:lpstr>
      <vt:lpstr>PowerPoint Presentation</vt:lpstr>
      <vt:lpstr>“Why do you like to dialyze at home?”</vt:lpstr>
      <vt:lpstr>“Why did you choose Home Hemodialysis?”</vt:lpstr>
      <vt:lpstr>PowerPoint Presentation</vt:lpstr>
      <vt:lpstr>PowerPoint Presentation</vt:lpstr>
      <vt:lpstr>At/After Home Hemodialysis Appointment</vt:lpstr>
      <vt:lpstr>Unsure About Home?</vt:lpstr>
      <vt:lpstr>Your Training</vt:lpstr>
      <vt:lpstr>During The Training</vt:lpstr>
      <vt:lpstr>Different Ways To Do Hemodialysis At Home</vt:lpstr>
      <vt:lpstr>Conventional Hemodialysis</vt:lpstr>
      <vt:lpstr>Nocturnal Hemodialysis</vt:lpstr>
      <vt:lpstr>Short Hour Daily Hemodialysis</vt:lpstr>
      <vt:lpstr>Taking Out Your Own Needle!</vt:lpstr>
      <vt:lpstr>Supplies</vt:lpstr>
      <vt:lpstr>Common Questions</vt:lpstr>
      <vt:lpstr>The Follow Up After You Are Home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“There’s no place like home”</dc:title>
  <dc:creator>OEM</dc:creator>
  <cp:lastModifiedBy>Don Bester</cp:lastModifiedBy>
  <cp:revision>97</cp:revision>
  <dcterms:created xsi:type="dcterms:W3CDTF">2006-09-30T01:59:27Z</dcterms:created>
  <dcterms:modified xsi:type="dcterms:W3CDTF">2014-02-13T19:39:02Z</dcterms:modified>
</cp:coreProperties>
</file>