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2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-3258" y="-1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DC24C-4209-4270-B457-64594DE03160}" type="datetimeFigureOut">
              <a:rPr lang="en-US" smtClean="0"/>
              <a:t>2018/10/24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278E9-D1B5-4CD5-AE92-4BECD2B1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0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46C5-7E6C-4541-8125-1FE5E06D4F78}" type="datetime1">
              <a:rPr lang="en-US" smtClean="0"/>
              <a:t>2018/10/24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8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3B79-5ACF-44E4-9AEB-EDA6F177CBCE}" type="datetime1">
              <a:rPr lang="en-US" smtClean="0"/>
              <a:t>2018/10/24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3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181D-3BD2-425F-9409-56C0391F5174}" type="datetime1">
              <a:rPr lang="en-US" smtClean="0"/>
              <a:t>2018/10/24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412A-E4E0-41F3-89BD-1C4C9B5F1310}" type="datetime1">
              <a:rPr lang="en-US" smtClean="0"/>
              <a:t>2018/10/24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4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6E69-D68A-4D10-84F0-EB2DBE072D00}" type="datetime1">
              <a:rPr lang="en-US" smtClean="0"/>
              <a:t>2018/10/24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2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5972-00EA-4FA7-92AA-DE6CF4B404C1}" type="datetime1">
              <a:rPr lang="en-US" smtClean="0"/>
              <a:t>2018/10/24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1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1D9-61FE-4C7A-BD54-E28054A745CB}" type="datetime1">
              <a:rPr lang="en-US" smtClean="0"/>
              <a:t>2018/10/24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434F-2DE2-4373-9216-67C5FB94CBFD}" type="datetime1">
              <a:rPr lang="en-US" smtClean="0"/>
              <a:t>2018/10/24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1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6DC9C-AD7C-4210-B43B-5E01B2175BAC}" type="datetime1">
              <a:rPr lang="en-US" smtClean="0"/>
              <a:t>2018/10/24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7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471-F5DA-47A7-8017-21DA86F09FBC}" type="datetime1">
              <a:rPr lang="en-US" smtClean="0"/>
              <a:t>2018/10/24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8F6-3E93-4874-827E-45F700109A6E}" type="datetime1">
              <a:rPr lang="en-US" smtClean="0"/>
              <a:t>2018/10/24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4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14887-C88E-4D51-86DD-A27E82640240}" type="datetime1">
              <a:rPr lang="en-US" smtClean="0"/>
              <a:t>2018/10/24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3CC07-4C34-4BC7-B7CF-F0123161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4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Vein Assessment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040188" cy="639762"/>
          </a:xfrm>
        </p:spPr>
        <p:txBody>
          <a:bodyPr/>
          <a:lstStyle/>
          <a:p>
            <a:r>
              <a:rPr lang="en-CA" dirty="0" smtClean="0"/>
              <a:t>VEIN LEVEL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8600" y="1524000"/>
            <a:ext cx="4495800" cy="4267200"/>
          </a:xfrm>
        </p:spPr>
        <p:txBody>
          <a:bodyPr>
            <a:noAutofit/>
          </a:bodyPr>
          <a:lstStyle/>
          <a:p>
            <a:pPr marL="914400" indent="-9144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Level 1:</a:t>
            </a:r>
            <a:r>
              <a:rPr lang="en-US" sz="2000" dirty="0" smtClean="0"/>
              <a:t>  Visible, easy to palpate, large in size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Level 2:</a:t>
            </a:r>
            <a:r>
              <a:rPr lang="en-US" sz="2000" dirty="0" smtClean="0"/>
              <a:t>  Visible, easy to palpate, moderate in size, previous IV site</a:t>
            </a:r>
            <a:endParaRPr lang="en-US" sz="2000" dirty="0"/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Level 3:</a:t>
            </a:r>
            <a:r>
              <a:rPr lang="en-US" sz="2000" dirty="0" smtClean="0"/>
              <a:t>  Visible, easy to palpate, small size, previous IV site, limited veins (some </a:t>
            </a:r>
            <a:r>
              <a:rPr lang="en-US" sz="2000" dirty="0" err="1" smtClean="0"/>
              <a:t>sclerosed</a:t>
            </a:r>
            <a:r>
              <a:rPr lang="en-US" sz="2000" dirty="0" smtClean="0"/>
              <a:t>)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Level 4:</a:t>
            </a:r>
            <a:r>
              <a:rPr lang="en-US" sz="2000" dirty="0" smtClean="0"/>
              <a:t>  Difficult to see, can be palpated, age &gt; 70, previous therapy has resulted in poor veins 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Level 5:</a:t>
            </a:r>
            <a:r>
              <a:rPr lang="en-US" sz="2000" dirty="0" smtClean="0"/>
              <a:t>  Vein not visible, cannot be palpated, may require multiple techniques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76800" y="914400"/>
            <a:ext cx="4041775" cy="639762"/>
          </a:xfrm>
        </p:spPr>
        <p:txBody>
          <a:bodyPr/>
          <a:lstStyle/>
          <a:p>
            <a:r>
              <a:rPr lang="en-CA" dirty="0" smtClean="0"/>
              <a:t>PHLEBITIS SCALE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73625" y="1535112"/>
            <a:ext cx="4041775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1+   Pain </a:t>
            </a:r>
            <a:r>
              <a:rPr lang="en-US" dirty="0"/>
              <a:t>at Site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+ </a:t>
            </a:r>
            <a:r>
              <a:rPr lang="en-US" dirty="0" smtClean="0"/>
              <a:t>  Pain and redness at </a:t>
            </a:r>
            <a:r>
              <a:rPr lang="en-US" dirty="0"/>
              <a:t>Site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None/>
              <a:tabLst>
                <a:tab pos="514350" algn="ctr"/>
              </a:tabLst>
            </a:pPr>
            <a:r>
              <a:rPr lang="en-US" dirty="0" smtClean="0"/>
              <a:t>3</a:t>
            </a:r>
            <a:r>
              <a:rPr lang="en-US" dirty="0"/>
              <a:t>+ </a:t>
            </a:r>
            <a:r>
              <a:rPr lang="en-US" dirty="0" smtClean="0"/>
              <a:t>  Pain, redness and swelling at site with palpable cord of less than 7.5 cm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None/>
              <a:tabLst>
                <a:tab pos="514350" algn="ctr"/>
              </a:tabLst>
            </a:pPr>
            <a:r>
              <a:rPr lang="en-US" dirty="0" smtClean="0"/>
              <a:t>4</a:t>
            </a:r>
            <a:r>
              <a:rPr lang="en-US" dirty="0"/>
              <a:t>+ </a:t>
            </a:r>
            <a:r>
              <a:rPr lang="en-US" dirty="0" smtClean="0"/>
              <a:t>  </a:t>
            </a:r>
            <a:r>
              <a:rPr lang="en-US" dirty="0"/>
              <a:t>Pain, redness and swelling at </a:t>
            </a:r>
            <a:r>
              <a:rPr lang="en-US" dirty="0" smtClean="0"/>
              <a:t>site with palpable cord of 7.5 cm or greater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36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1066800"/>
            <a:ext cx="4114800" cy="5410200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" y="1066800"/>
            <a:ext cx="4572000" cy="5410200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74B2-2E06-4BE1-81B7-3BFD34916B09}" type="datetime1">
              <a:rPr lang="en-US" smtClean="0"/>
              <a:t>2018/10/24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82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Infiltration Scale *DAR if &gt;0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" y="1001712"/>
            <a:ext cx="4610100" cy="3951288"/>
          </a:xfrm>
        </p:spPr>
        <p:txBody>
          <a:bodyPr>
            <a:normAutofit/>
          </a:bodyPr>
          <a:lstStyle/>
          <a:p>
            <a:pPr marL="1554163" indent="-1554163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/>
              <a:t>0 </a:t>
            </a:r>
            <a:r>
              <a:rPr lang="en-US" sz="2800" dirty="0" smtClean="0"/>
              <a:t>  No symptoms</a:t>
            </a:r>
          </a:p>
          <a:p>
            <a:pPr marL="1554163" indent="-1554163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/>
              <a:t>1</a:t>
            </a:r>
            <a:r>
              <a:rPr lang="en-US" sz="2800" dirty="0" smtClean="0"/>
              <a:t>   </a:t>
            </a:r>
            <a:r>
              <a:rPr lang="en-US" sz="2800" b="1" dirty="0" smtClean="0"/>
              <a:t>Skin blanched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Edema &lt; 2.5 cm in any direction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Cool to touch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W</a:t>
            </a:r>
            <a:r>
              <a:rPr lang="en-US" sz="2000" dirty="0" smtClean="0"/>
              <a:t>ith or without pain</a:t>
            </a:r>
          </a:p>
          <a:p>
            <a:pPr marL="1554163" indent="-1554163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/>
              <a:t>2</a:t>
            </a:r>
            <a:r>
              <a:rPr lang="en-US" sz="2800" dirty="0" smtClean="0"/>
              <a:t>   </a:t>
            </a:r>
            <a:r>
              <a:rPr lang="en-US" sz="2800" b="1" dirty="0" smtClean="0"/>
              <a:t>Skin blanched</a:t>
            </a:r>
          </a:p>
          <a:p>
            <a:pPr marL="627063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Edema 2.5 – 15 cm in any direction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Cool to touch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With or without pain</a:t>
            </a:r>
          </a:p>
          <a:p>
            <a:pPr marL="1554163" indent="-1554163">
              <a:lnSpc>
                <a:spcPct val="110000"/>
              </a:lnSpc>
              <a:spcBef>
                <a:spcPts val="0"/>
              </a:spcBef>
              <a:buAutoNum type="arabicPlain" startAt="2"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191000" y="1066800"/>
            <a:ext cx="4953000" cy="4495800"/>
          </a:xfrm>
        </p:spPr>
        <p:txBody>
          <a:bodyPr>
            <a:normAutofit fontScale="85000" lnSpcReduction="20000"/>
          </a:bodyPr>
          <a:lstStyle/>
          <a:p>
            <a:pPr marL="1554163" indent="-1554163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300" b="1" dirty="0" smtClean="0"/>
              <a:t>3</a:t>
            </a:r>
            <a:r>
              <a:rPr lang="en-US" sz="3300" dirty="0" smtClean="0"/>
              <a:t>    </a:t>
            </a:r>
            <a:r>
              <a:rPr lang="en-US" sz="3300" b="1" dirty="0" smtClean="0"/>
              <a:t>Skin blanched, translucent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Gross Edema &gt; 15 cm in any direction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Cool to touch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Mild – moderate pain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Possible numbness</a:t>
            </a:r>
            <a:br>
              <a:rPr lang="en-US" sz="2400" dirty="0" smtClean="0"/>
            </a:br>
            <a:endParaRPr lang="en-US" sz="2400" dirty="0" smtClean="0"/>
          </a:p>
          <a:p>
            <a:pPr marL="1554163" indent="-1554163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300" b="1" dirty="0" smtClean="0"/>
              <a:t>4</a:t>
            </a:r>
            <a:r>
              <a:rPr lang="en-US" sz="3300" dirty="0" smtClean="0"/>
              <a:t>    S</a:t>
            </a:r>
            <a:r>
              <a:rPr lang="en-US" sz="3300" b="1" dirty="0" smtClean="0"/>
              <a:t>kin blanched, translucent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Skin tight, leaking</a:t>
            </a:r>
          </a:p>
          <a:p>
            <a:pPr marL="627063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Skin discolored, bruised, swollen, gross edema &gt; 15 cm in any direction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Deep pitting tissue edema</a:t>
            </a:r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Circulatory </a:t>
            </a:r>
            <a:r>
              <a:rPr lang="en-US" sz="2400" dirty="0" err="1" smtClean="0"/>
              <a:t>impariment</a:t>
            </a:r>
            <a:endParaRPr lang="en-US" sz="2400" dirty="0" smtClean="0"/>
          </a:p>
          <a:p>
            <a:pPr marL="2354263" lvl="2" indent="-172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Moderate – severe pain</a:t>
            </a:r>
          </a:p>
          <a:p>
            <a:pPr marL="627063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Infiltration of any amount of blood product, irritant, vesicant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638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Lewis et al. 2017. Journal of ICM. Adapted from Society of Infusion Nursing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36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89FA-3868-48F8-A113-8CB3B2D97570}" type="datetime1">
              <a:rPr lang="en-US" smtClean="0"/>
              <a:t>2018/10/24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01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Peripheral IV Insertion </a:t>
            </a:r>
            <a:br>
              <a:rPr lang="en-US" b="1" dirty="0" smtClean="0"/>
            </a:br>
            <a:r>
              <a:rPr lang="en-US" b="1" dirty="0" smtClean="0"/>
              <a:t>Compliance Bundle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5237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Match operator skill to vein level assessment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Change operator after 2 attempts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Wear gloves (PPE)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Clip hair (don’t shave) if necessary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30 second scrub: 2% </a:t>
            </a:r>
            <a:r>
              <a:rPr lang="en-US" sz="2400" dirty="0" err="1" smtClean="0"/>
              <a:t>chlorhexidine</a:t>
            </a:r>
            <a:r>
              <a:rPr lang="en-US" sz="2400" dirty="0" smtClean="0"/>
              <a:t>/70</a:t>
            </a:r>
            <a:r>
              <a:rPr lang="en-US" sz="2400" smtClean="0"/>
              <a:t>% </a:t>
            </a:r>
            <a:r>
              <a:rPr lang="en-US" sz="2400" smtClean="0"/>
              <a:t>alcohol</a:t>
            </a:r>
            <a:endParaRPr lang="en-US" sz="2400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Air dry one minute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No touch after cleaning (or non-contaminated sterile gloves)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400" dirty="0" smtClean="0"/>
              <a:t>Maintain all IV ports and connections aseptically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36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585-CAA7-4F00-AC57-BC1EE458ED16}" type="datetime1">
              <a:rPr lang="en-US" smtClean="0"/>
              <a:t>2018/10/24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CC07-4C34-4BC7-B7CF-F01231613C3A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27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245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Vein Assessment</vt:lpstr>
      <vt:lpstr>Infiltration Scale *DAR if &gt;0</vt:lpstr>
      <vt:lpstr>Peripheral IV Insertion  Compliance Bundle</vt:lpstr>
    </vt:vector>
  </TitlesOfParts>
  <Company>London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Morgan</dc:creator>
  <cp:lastModifiedBy>Brenda Morgan</cp:lastModifiedBy>
  <cp:revision>23</cp:revision>
  <dcterms:created xsi:type="dcterms:W3CDTF">2018-07-31T18:19:07Z</dcterms:created>
  <dcterms:modified xsi:type="dcterms:W3CDTF">2018-10-25T00:49:34Z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811D8825-AE4F-43CC-B694-FA6880518856</vt:lpwstr>
  </property>
  <property fmtid="{D5CDD505-2E9C-101B-9397-08002B2CF9AE}" pid="3" name="ArticulatePath">
    <vt:lpwstr>Presentation2</vt:lpwstr>
  </property>
</Properties>
</file>