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4.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1"/>
  </p:sldMasterIdLst>
  <p:notesMasterIdLst>
    <p:notesMasterId r:id="rId23"/>
  </p:notesMasterIdLst>
  <p:handoutMasterIdLst>
    <p:handoutMasterId r:id="rId24"/>
  </p:handoutMasterIdLst>
  <p:sldIdLst>
    <p:sldId id="256" r:id="rId2"/>
    <p:sldId id="257" r:id="rId3"/>
    <p:sldId id="258" r:id="rId4"/>
    <p:sldId id="259" r:id="rId5"/>
    <p:sldId id="261" r:id="rId6"/>
    <p:sldId id="262" r:id="rId7"/>
    <p:sldId id="271" r:id="rId8"/>
    <p:sldId id="267" r:id="rId9"/>
    <p:sldId id="268" r:id="rId10"/>
    <p:sldId id="265" r:id="rId11"/>
    <p:sldId id="277" r:id="rId12"/>
    <p:sldId id="281" r:id="rId13"/>
    <p:sldId id="282" r:id="rId14"/>
    <p:sldId id="287" r:id="rId15"/>
    <p:sldId id="278" r:id="rId16"/>
    <p:sldId id="283" r:id="rId17"/>
    <p:sldId id="284" r:id="rId18"/>
    <p:sldId id="285" r:id="rId19"/>
    <p:sldId id="266" r:id="rId20"/>
    <p:sldId id="288" r:id="rId21"/>
    <p:sldId id="270" r:id="rId22"/>
  </p:sldIdLst>
  <p:sldSz cx="9144000" cy="6858000" type="screen4x3"/>
  <p:notesSz cx="7315200" cy="96012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584F64-BE14-42A6-BC0E-A0316490E9A1}" v="717" dt="2018-05-28T16:45:44.9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804" autoAdjust="0"/>
  </p:normalViewPr>
  <p:slideViewPr>
    <p:cSldViewPr>
      <p:cViewPr varScale="1">
        <p:scale>
          <a:sx n="84" d="100"/>
          <a:sy n="84" d="100"/>
        </p:scale>
        <p:origin x="-239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 Donnelly" userId="9cff1525-1b61-4a13-a1b0-7d422f94aa67" providerId="ADAL" clId="{F6B79477-742A-4B44-87AC-1494F19C9E4D}"/>
    <pc:docChg chg="undo custSel addSld delSld modSld sldOrd">
      <pc:chgData name="Elizabeth Donnelly" userId="9cff1525-1b61-4a13-a1b0-7d422f94aa67" providerId="ADAL" clId="{F6B79477-742A-4B44-87AC-1494F19C9E4D}" dt="2018-05-28T16:45:44.929" v="704" actId="1076"/>
      <pc:docMkLst>
        <pc:docMk/>
      </pc:docMkLst>
      <pc:sldChg chg="modSp">
        <pc:chgData name="Elizabeth Donnelly" userId="9cff1525-1b61-4a13-a1b0-7d422f94aa67" providerId="ADAL" clId="{F6B79477-742A-4B44-87AC-1494F19C9E4D}" dt="2018-05-28T16:32:24.203" v="574" actId="1076"/>
        <pc:sldMkLst>
          <pc:docMk/>
          <pc:sldMk cId="0" sldId="256"/>
        </pc:sldMkLst>
        <pc:spChg chg="mod">
          <ac:chgData name="Elizabeth Donnelly" userId="9cff1525-1b61-4a13-a1b0-7d422f94aa67" providerId="ADAL" clId="{F6B79477-742A-4B44-87AC-1494F19C9E4D}" dt="2018-05-24T15:46:15.890" v="16" actId="20577"/>
          <ac:spMkLst>
            <pc:docMk/>
            <pc:sldMk cId="0" sldId="256"/>
            <ac:spMk id="2" creationId="{00000000-0000-0000-0000-000000000000}"/>
          </ac:spMkLst>
        </pc:spChg>
        <pc:spChg chg="mod">
          <ac:chgData name="Elizabeth Donnelly" userId="9cff1525-1b61-4a13-a1b0-7d422f94aa67" providerId="ADAL" clId="{F6B79477-742A-4B44-87AC-1494F19C9E4D}" dt="2018-05-28T16:32:20.267" v="573" actId="20577"/>
          <ac:spMkLst>
            <pc:docMk/>
            <pc:sldMk cId="0" sldId="256"/>
            <ac:spMk id="3" creationId="{00000000-0000-0000-0000-000000000000}"/>
          </ac:spMkLst>
        </pc:spChg>
        <pc:picChg chg="mod">
          <ac:chgData name="Elizabeth Donnelly" userId="9cff1525-1b61-4a13-a1b0-7d422f94aa67" providerId="ADAL" clId="{F6B79477-742A-4B44-87AC-1494F19C9E4D}" dt="2018-05-28T16:32:24.203" v="574" actId="1076"/>
          <ac:picMkLst>
            <pc:docMk/>
            <pc:sldMk cId="0" sldId="256"/>
            <ac:picMk id="5" creationId="{00000000-0000-0000-0000-000000000000}"/>
          </ac:picMkLst>
        </pc:picChg>
      </pc:sldChg>
      <pc:sldChg chg="modSp">
        <pc:chgData name="Elizabeth Donnelly" userId="9cff1525-1b61-4a13-a1b0-7d422f94aa67" providerId="ADAL" clId="{F6B79477-742A-4B44-87AC-1494F19C9E4D}" dt="2018-05-24T18:45:45.662" v="449" actId="27636"/>
        <pc:sldMkLst>
          <pc:docMk/>
          <pc:sldMk cId="0" sldId="257"/>
        </pc:sldMkLst>
        <pc:spChg chg="mod">
          <ac:chgData name="Elizabeth Donnelly" userId="9cff1525-1b61-4a13-a1b0-7d422f94aa67" providerId="ADAL" clId="{F6B79477-742A-4B44-87AC-1494F19C9E4D}" dt="2018-05-24T15:47:16.888" v="51" actId="20577"/>
          <ac:spMkLst>
            <pc:docMk/>
            <pc:sldMk cId="0" sldId="257"/>
            <ac:spMk id="2" creationId="{00000000-0000-0000-0000-000000000000}"/>
          </ac:spMkLst>
        </pc:spChg>
        <pc:spChg chg="mod">
          <ac:chgData name="Elizabeth Donnelly" userId="9cff1525-1b61-4a13-a1b0-7d422f94aa67" providerId="ADAL" clId="{F6B79477-742A-4B44-87AC-1494F19C9E4D}" dt="2018-05-24T18:45:45.662" v="449" actId="27636"/>
          <ac:spMkLst>
            <pc:docMk/>
            <pc:sldMk cId="0" sldId="257"/>
            <ac:spMk id="3" creationId="{00000000-0000-0000-0000-000000000000}"/>
          </ac:spMkLst>
        </pc:spChg>
      </pc:sldChg>
      <pc:sldChg chg="modSp">
        <pc:chgData name="Elizabeth Donnelly" userId="9cff1525-1b61-4a13-a1b0-7d422f94aa67" providerId="ADAL" clId="{F6B79477-742A-4B44-87AC-1494F19C9E4D}" dt="2018-05-28T16:45:44.929" v="704" actId="1076"/>
        <pc:sldMkLst>
          <pc:docMk/>
          <pc:sldMk cId="0" sldId="258"/>
        </pc:sldMkLst>
        <pc:spChg chg="mod">
          <ac:chgData name="Elizabeth Donnelly" userId="9cff1525-1b61-4a13-a1b0-7d422f94aa67" providerId="ADAL" clId="{F6B79477-742A-4B44-87AC-1494F19C9E4D}" dt="2018-05-24T15:47:28.744" v="63" actId="20577"/>
          <ac:spMkLst>
            <pc:docMk/>
            <pc:sldMk cId="0" sldId="258"/>
            <ac:spMk id="2" creationId="{00000000-0000-0000-0000-000000000000}"/>
          </ac:spMkLst>
        </pc:spChg>
        <pc:spChg chg="mod">
          <ac:chgData name="Elizabeth Donnelly" userId="9cff1525-1b61-4a13-a1b0-7d422f94aa67" providerId="ADAL" clId="{F6B79477-742A-4B44-87AC-1494F19C9E4D}" dt="2018-05-24T18:45:56.696" v="450" actId="1076"/>
          <ac:spMkLst>
            <pc:docMk/>
            <pc:sldMk cId="0" sldId="258"/>
            <ac:spMk id="4" creationId="{00000000-0000-0000-0000-000000000000}"/>
          </ac:spMkLst>
        </pc:spChg>
        <pc:picChg chg="mod">
          <ac:chgData name="Elizabeth Donnelly" userId="9cff1525-1b61-4a13-a1b0-7d422f94aa67" providerId="ADAL" clId="{F6B79477-742A-4B44-87AC-1494F19C9E4D}" dt="2018-05-28T16:45:44.929" v="704" actId="1076"/>
          <ac:picMkLst>
            <pc:docMk/>
            <pc:sldMk cId="0" sldId="258"/>
            <ac:picMk id="6" creationId="{00000000-0000-0000-0000-000000000000}"/>
          </ac:picMkLst>
        </pc:picChg>
      </pc:sldChg>
      <pc:sldChg chg="modSp">
        <pc:chgData name="Elizabeth Donnelly" userId="9cff1525-1b61-4a13-a1b0-7d422f94aa67" providerId="ADAL" clId="{F6B79477-742A-4B44-87AC-1494F19C9E4D}" dt="2018-05-24T18:46:24.424" v="452" actId="1076"/>
        <pc:sldMkLst>
          <pc:docMk/>
          <pc:sldMk cId="0" sldId="259"/>
        </pc:sldMkLst>
        <pc:spChg chg="mod">
          <ac:chgData name="Elizabeth Donnelly" userId="9cff1525-1b61-4a13-a1b0-7d422f94aa67" providerId="ADAL" clId="{F6B79477-742A-4B44-87AC-1494F19C9E4D}" dt="2018-05-24T18:46:19.582" v="451" actId="255"/>
          <ac:spMkLst>
            <pc:docMk/>
            <pc:sldMk cId="0" sldId="259"/>
            <ac:spMk id="6" creationId="{00000000-0000-0000-0000-000000000000}"/>
          </ac:spMkLst>
        </pc:spChg>
        <pc:picChg chg="mod">
          <ac:chgData name="Elizabeth Donnelly" userId="9cff1525-1b61-4a13-a1b0-7d422f94aa67" providerId="ADAL" clId="{F6B79477-742A-4B44-87AC-1494F19C9E4D}" dt="2018-05-24T18:46:24.424" v="452" actId="1076"/>
          <ac:picMkLst>
            <pc:docMk/>
            <pc:sldMk cId="0" sldId="259"/>
            <ac:picMk id="4" creationId="{00000000-0000-0000-0000-000000000000}"/>
          </ac:picMkLst>
        </pc:picChg>
      </pc:sldChg>
      <pc:sldChg chg="addSp modSp">
        <pc:chgData name="Elizabeth Donnelly" userId="9cff1525-1b61-4a13-a1b0-7d422f94aa67" providerId="ADAL" clId="{F6B79477-742A-4B44-87AC-1494F19C9E4D}" dt="2018-05-28T16:30:21.418" v="530"/>
        <pc:sldMkLst>
          <pc:docMk/>
          <pc:sldMk cId="0" sldId="261"/>
        </pc:sldMkLst>
        <pc:spChg chg="add mod">
          <ac:chgData name="Elizabeth Donnelly" userId="9cff1525-1b61-4a13-a1b0-7d422f94aa67" providerId="ADAL" clId="{F6B79477-742A-4B44-87AC-1494F19C9E4D}" dt="2018-05-28T16:30:21.418" v="530"/>
          <ac:spMkLst>
            <pc:docMk/>
            <pc:sldMk cId="0" sldId="261"/>
            <ac:spMk id="8" creationId="{F4564541-D444-4768-AB4A-D63137D7349C}"/>
          </ac:spMkLst>
        </pc:spChg>
      </pc:sldChg>
      <pc:sldChg chg="modSp">
        <pc:chgData name="Elizabeth Donnelly" userId="9cff1525-1b61-4a13-a1b0-7d422f94aa67" providerId="ADAL" clId="{F6B79477-742A-4B44-87AC-1494F19C9E4D}" dt="2018-05-28T16:32:51.164" v="582" actId="27636"/>
        <pc:sldMkLst>
          <pc:docMk/>
          <pc:sldMk cId="0" sldId="262"/>
        </pc:sldMkLst>
        <pc:spChg chg="mod">
          <ac:chgData name="Elizabeth Donnelly" userId="9cff1525-1b61-4a13-a1b0-7d422f94aa67" providerId="ADAL" clId="{F6B79477-742A-4B44-87AC-1494F19C9E4D}" dt="2018-05-28T16:32:51.164" v="582" actId="27636"/>
          <ac:spMkLst>
            <pc:docMk/>
            <pc:sldMk cId="0" sldId="262"/>
            <ac:spMk id="5" creationId="{00000000-0000-0000-0000-000000000000}"/>
          </ac:spMkLst>
        </pc:spChg>
        <pc:picChg chg="mod">
          <ac:chgData name="Elizabeth Donnelly" userId="9cff1525-1b61-4a13-a1b0-7d422f94aa67" providerId="ADAL" clId="{F6B79477-742A-4B44-87AC-1494F19C9E4D}" dt="2018-05-28T16:30:12.208" v="529" actId="1076"/>
          <ac:picMkLst>
            <pc:docMk/>
            <pc:sldMk cId="0" sldId="262"/>
            <ac:picMk id="14338" creationId="{00000000-0000-0000-0000-000000000000}"/>
          </ac:picMkLst>
        </pc:picChg>
      </pc:sldChg>
      <pc:sldChg chg="modSp">
        <pc:chgData name="Elizabeth Donnelly" userId="9cff1525-1b61-4a13-a1b0-7d422f94aa67" providerId="ADAL" clId="{F6B79477-742A-4B44-87AC-1494F19C9E4D}" dt="2018-05-28T16:34:45.200" v="606" actId="403"/>
        <pc:sldMkLst>
          <pc:docMk/>
          <pc:sldMk cId="0" sldId="265"/>
        </pc:sldMkLst>
        <pc:spChg chg="mod">
          <ac:chgData name="Elizabeth Donnelly" userId="9cff1525-1b61-4a13-a1b0-7d422f94aa67" providerId="ADAL" clId="{F6B79477-742A-4B44-87AC-1494F19C9E4D}" dt="2018-05-28T16:34:45.200" v="606" actId="403"/>
          <ac:spMkLst>
            <pc:docMk/>
            <pc:sldMk cId="0" sldId="265"/>
            <ac:spMk id="8" creationId="{00000000-0000-0000-0000-000000000000}"/>
          </ac:spMkLst>
        </pc:spChg>
      </pc:sldChg>
      <pc:sldChg chg="modSp">
        <pc:chgData name="Elizabeth Donnelly" userId="9cff1525-1b61-4a13-a1b0-7d422f94aa67" providerId="ADAL" clId="{F6B79477-742A-4B44-87AC-1494F19C9E4D}" dt="2018-05-28T16:37:17.666" v="668" actId="20577"/>
        <pc:sldMkLst>
          <pc:docMk/>
          <pc:sldMk cId="0" sldId="266"/>
        </pc:sldMkLst>
        <pc:spChg chg="mod">
          <ac:chgData name="Elizabeth Donnelly" userId="9cff1525-1b61-4a13-a1b0-7d422f94aa67" providerId="ADAL" clId="{F6B79477-742A-4B44-87AC-1494F19C9E4D}" dt="2018-05-28T16:37:17.666" v="668" actId="20577"/>
          <ac:spMkLst>
            <pc:docMk/>
            <pc:sldMk cId="0" sldId="266"/>
            <ac:spMk id="5" creationId="{00000000-0000-0000-0000-000000000000}"/>
          </ac:spMkLst>
        </pc:spChg>
      </pc:sldChg>
      <pc:sldChg chg="modSp">
        <pc:chgData name="Elizabeth Donnelly" userId="9cff1525-1b61-4a13-a1b0-7d422f94aa67" providerId="ADAL" clId="{F6B79477-742A-4B44-87AC-1494F19C9E4D}" dt="2018-05-24T18:45:18.899" v="447" actId="14100"/>
        <pc:sldMkLst>
          <pc:docMk/>
          <pc:sldMk cId="0" sldId="267"/>
        </pc:sldMkLst>
        <pc:spChg chg="mod">
          <ac:chgData name="Elizabeth Donnelly" userId="9cff1525-1b61-4a13-a1b0-7d422f94aa67" providerId="ADAL" clId="{F6B79477-742A-4B44-87AC-1494F19C9E4D}" dt="2018-05-24T17:32:38.385" v="148" actId="6549"/>
          <ac:spMkLst>
            <pc:docMk/>
            <pc:sldMk cId="0" sldId="267"/>
            <ac:spMk id="2" creationId="{00000000-0000-0000-0000-000000000000}"/>
          </ac:spMkLst>
        </pc:spChg>
        <pc:spChg chg="mod">
          <ac:chgData name="Elizabeth Donnelly" userId="9cff1525-1b61-4a13-a1b0-7d422f94aa67" providerId="ADAL" clId="{F6B79477-742A-4B44-87AC-1494F19C9E4D}" dt="2018-05-24T18:45:18.899" v="447" actId="14100"/>
          <ac:spMkLst>
            <pc:docMk/>
            <pc:sldMk cId="0" sldId="267"/>
            <ac:spMk id="3" creationId="{00000000-0000-0000-0000-000000000000}"/>
          </ac:spMkLst>
        </pc:spChg>
      </pc:sldChg>
      <pc:sldChg chg="modSp">
        <pc:chgData name="Elizabeth Donnelly" userId="9cff1525-1b61-4a13-a1b0-7d422f94aa67" providerId="ADAL" clId="{F6B79477-742A-4B44-87AC-1494F19C9E4D}" dt="2018-05-28T16:34:23.320" v="605" actId="403"/>
        <pc:sldMkLst>
          <pc:docMk/>
          <pc:sldMk cId="0" sldId="268"/>
        </pc:sldMkLst>
        <pc:spChg chg="mod">
          <ac:chgData name="Elizabeth Donnelly" userId="9cff1525-1b61-4a13-a1b0-7d422f94aa67" providerId="ADAL" clId="{F6B79477-742A-4B44-87AC-1494F19C9E4D}" dt="2018-05-28T16:34:23.320" v="605" actId="403"/>
          <ac:spMkLst>
            <pc:docMk/>
            <pc:sldMk cId="0" sldId="268"/>
            <ac:spMk id="3" creationId="{00000000-0000-0000-0000-000000000000}"/>
          </ac:spMkLst>
        </pc:spChg>
      </pc:sldChg>
      <pc:sldChg chg="addSp delSp modSp">
        <pc:chgData name="Elizabeth Donnelly" userId="9cff1525-1b61-4a13-a1b0-7d422f94aa67" providerId="ADAL" clId="{F6B79477-742A-4B44-87AC-1494F19C9E4D}" dt="2018-05-28T16:45:26.550" v="702" actId="1076"/>
        <pc:sldMkLst>
          <pc:docMk/>
          <pc:sldMk cId="0" sldId="270"/>
        </pc:sldMkLst>
        <pc:spChg chg="add mod">
          <ac:chgData name="Elizabeth Donnelly" userId="9cff1525-1b61-4a13-a1b0-7d422f94aa67" providerId="ADAL" clId="{F6B79477-742A-4B44-87AC-1494F19C9E4D}" dt="2018-05-28T16:44:43.287" v="698" actId="403"/>
          <ac:spMkLst>
            <pc:docMk/>
            <pc:sldMk cId="0" sldId="270"/>
            <ac:spMk id="3" creationId="{103BD6FC-D564-4125-9813-CD99C7A70208}"/>
          </ac:spMkLst>
        </pc:spChg>
        <pc:picChg chg="del mod">
          <ac:chgData name="Elizabeth Donnelly" userId="9cff1525-1b61-4a13-a1b0-7d422f94aa67" providerId="ADAL" clId="{F6B79477-742A-4B44-87AC-1494F19C9E4D}" dt="2018-05-28T16:38:17.793" v="678" actId="478"/>
          <ac:picMkLst>
            <pc:docMk/>
            <pc:sldMk cId="0" sldId="270"/>
            <ac:picMk id="6" creationId="{00000000-0000-0000-0000-000000000000}"/>
          </ac:picMkLst>
        </pc:picChg>
        <pc:picChg chg="add del mod">
          <ac:chgData name="Elizabeth Donnelly" userId="9cff1525-1b61-4a13-a1b0-7d422f94aa67" providerId="ADAL" clId="{F6B79477-742A-4B44-87AC-1494F19C9E4D}" dt="2018-05-28T16:40:08.384" v="685" actId="478"/>
          <ac:picMkLst>
            <pc:docMk/>
            <pc:sldMk cId="0" sldId="270"/>
            <ac:picMk id="7" creationId="{25A82DF1-AA81-49FC-9C72-F53CC1CB3BCD}"/>
          </ac:picMkLst>
        </pc:picChg>
        <pc:picChg chg="add del mod">
          <ac:chgData name="Elizabeth Donnelly" userId="9cff1525-1b61-4a13-a1b0-7d422f94aa67" providerId="ADAL" clId="{F6B79477-742A-4B44-87AC-1494F19C9E4D}" dt="2018-05-28T16:43:08.637" v="693" actId="478"/>
          <ac:picMkLst>
            <pc:docMk/>
            <pc:sldMk cId="0" sldId="270"/>
            <ac:picMk id="8" creationId="{5F6C5550-6C14-49C7-9E86-605DF11240D2}"/>
          </ac:picMkLst>
        </pc:picChg>
        <pc:picChg chg="add del mod">
          <ac:chgData name="Elizabeth Donnelly" userId="9cff1525-1b61-4a13-a1b0-7d422f94aa67" providerId="ADAL" clId="{F6B79477-742A-4B44-87AC-1494F19C9E4D}" dt="2018-05-28T16:45:12.516" v="700" actId="478"/>
          <ac:picMkLst>
            <pc:docMk/>
            <pc:sldMk cId="0" sldId="270"/>
            <ac:picMk id="10" creationId="{B65057C4-CDD4-4675-BA4B-DF3EA3378BD8}"/>
          </ac:picMkLst>
        </pc:picChg>
        <pc:picChg chg="add mod">
          <ac:chgData name="Elizabeth Donnelly" userId="9cff1525-1b61-4a13-a1b0-7d422f94aa67" providerId="ADAL" clId="{F6B79477-742A-4B44-87AC-1494F19C9E4D}" dt="2018-05-28T16:45:26.550" v="702" actId="1076"/>
          <ac:picMkLst>
            <pc:docMk/>
            <pc:sldMk cId="0" sldId="270"/>
            <ac:picMk id="12" creationId="{3112611A-BE4C-403F-9D9A-D2A1E5992F89}"/>
          </ac:picMkLst>
        </pc:picChg>
      </pc:sldChg>
      <pc:sldChg chg="modSp">
        <pc:chgData name="Elizabeth Donnelly" userId="9cff1525-1b61-4a13-a1b0-7d422f94aa67" providerId="ADAL" clId="{F6B79477-742A-4B44-87AC-1494F19C9E4D}" dt="2018-05-28T16:34:01.514" v="602" actId="1076"/>
        <pc:sldMkLst>
          <pc:docMk/>
          <pc:sldMk cId="0" sldId="271"/>
        </pc:sldMkLst>
        <pc:spChg chg="mod">
          <ac:chgData name="Elizabeth Donnelly" userId="9cff1525-1b61-4a13-a1b0-7d422f94aa67" providerId="ADAL" clId="{F6B79477-742A-4B44-87AC-1494F19C9E4D}" dt="2018-05-24T18:47:06.445" v="456" actId="27636"/>
          <ac:spMkLst>
            <pc:docMk/>
            <pc:sldMk cId="0" sldId="271"/>
            <ac:spMk id="2" creationId="{00000000-0000-0000-0000-000000000000}"/>
          </ac:spMkLst>
        </pc:spChg>
        <pc:spChg chg="mod">
          <ac:chgData name="Elizabeth Donnelly" userId="9cff1525-1b61-4a13-a1b0-7d422f94aa67" providerId="ADAL" clId="{F6B79477-742A-4B44-87AC-1494F19C9E4D}" dt="2018-05-28T16:33:58.853" v="601" actId="27636"/>
          <ac:spMkLst>
            <pc:docMk/>
            <pc:sldMk cId="0" sldId="271"/>
            <ac:spMk id="5" creationId="{00000000-0000-0000-0000-000000000000}"/>
          </ac:spMkLst>
        </pc:spChg>
        <pc:picChg chg="mod">
          <ac:chgData name="Elizabeth Donnelly" userId="9cff1525-1b61-4a13-a1b0-7d422f94aa67" providerId="ADAL" clId="{F6B79477-742A-4B44-87AC-1494F19C9E4D}" dt="2018-05-28T16:34:01.514" v="602" actId="1076"/>
          <ac:picMkLst>
            <pc:docMk/>
            <pc:sldMk cId="0" sldId="271"/>
            <ac:picMk id="1027" creationId="{00000000-0000-0000-0000-000000000000}"/>
          </ac:picMkLst>
        </pc:picChg>
      </pc:sldChg>
      <pc:sldChg chg="modSp del">
        <pc:chgData name="Elizabeth Donnelly" userId="9cff1525-1b61-4a13-a1b0-7d422f94aa67" providerId="ADAL" clId="{F6B79477-742A-4B44-87AC-1494F19C9E4D}" dt="2018-05-28T16:42:50.467" v="689" actId="2696"/>
        <pc:sldMkLst>
          <pc:docMk/>
          <pc:sldMk cId="0" sldId="274"/>
        </pc:sldMkLst>
        <pc:spChg chg="mod">
          <ac:chgData name="Elizabeth Donnelly" userId="9cff1525-1b61-4a13-a1b0-7d422f94aa67" providerId="ADAL" clId="{F6B79477-742A-4B44-87AC-1494F19C9E4D}" dt="2018-05-28T16:37:48.663" v="672" actId="27636"/>
          <ac:spMkLst>
            <pc:docMk/>
            <pc:sldMk cId="0" sldId="274"/>
            <ac:spMk id="3" creationId="{00000000-0000-0000-0000-000000000000}"/>
          </ac:spMkLst>
        </pc:spChg>
      </pc:sldChg>
      <pc:sldChg chg="modSp">
        <pc:chgData name="Elizabeth Donnelly" userId="9cff1525-1b61-4a13-a1b0-7d422f94aa67" providerId="ADAL" clId="{F6B79477-742A-4B44-87AC-1494F19C9E4D}" dt="2018-05-28T16:34:53.953" v="609" actId="27636"/>
        <pc:sldMkLst>
          <pc:docMk/>
          <pc:sldMk cId="1666116166" sldId="277"/>
        </pc:sldMkLst>
        <pc:spChg chg="mod">
          <ac:chgData name="Elizabeth Donnelly" userId="9cff1525-1b61-4a13-a1b0-7d422f94aa67" providerId="ADAL" clId="{F6B79477-742A-4B44-87AC-1494F19C9E4D}" dt="2018-05-28T16:34:53.953" v="609" actId="27636"/>
          <ac:spMkLst>
            <pc:docMk/>
            <pc:sldMk cId="1666116166" sldId="277"/>
            <ac:spMk id="3" creationId="{00000000-0000-0000-0000-000000000000}"/>
          </ac:spMkLst>
        </pc:spChg>
      </pc:sldChg>
      <pc:sldChg chg="modSp">
        <pc:chgData name="Elizabeth Donnelly" userId="9cff1525-1b61-4a13-a1b0-7d422f94aa67" providerId="ADAL" clId="{F6B79477-742A-4B44-87AC-1494F19C9E4D}" dt="2018-05-28T16:35:48.466" v="617" actId="1076"/>
        <pc:sldMkLst>
          <pc:docMk/>
          <pc:sldMk cId="1810103494" sldId="278"/>
        </pc:sldMkLst>
        <pc:spChg chg="mod">
          <ac:chgData name="Elizabeth Donnelly" userId="9cff1525-1b61-4a13-a1b0-7d422f94aa67" providerId="ADAL" clId="{F6B79477-742A-4B44-87AC-1494F19C9E4D}" dt="2018-05-28T16:35:44.742" v="616" actId="1076"/>
          <ac:spMkLst>
            <pc:docMk/>
            <pc:sldMk cId="1810103494" sldId="278"/>
            <ac:spMk id="3" creationId="{00000000-0000-0000-0000-000000000000}"/>
          </ac:spMkLst>
        </pc:spChg>
        <pc:picChg chg="mod">
          <ac:chgData name="Elizabeth Donnelly" userId="9cff1525-1b61-4a13-a1b0-7d422f94aa67" providerId="ADAL" clId="{F6B79477-742A-4B44-87AC-1494F19C9E4D}" dt="2018-05-28T16:35:48.466" v="617" actId="1076"/>
          <ac:picMkLst>
            <pc:docMk/>
            <pc:sldMk cId="1810103494" sldId="278"/>
            <ac:picMk id="1026" creationId="{00000000-0000-0000-0000-000000000000}"/>
          </ac:picMkLst>
        </pc:picChg>
      </pc:sldChg>
      <pc:sldChg chg="modSp">
        <pc:chgData name="Elizabeth Donnelly" userId="9cff1525-1b61-4a13-a1b0-7d422f94aa67" providerId="ADAL" clId="{F6B79477-742A-4B44-87AC-1494F19C9E4D}" dt="2018-05-28T16:35:00.308" v="610" actId="14100"/>
        <pc:sldMkLst>
          <pc:docMk/>
          <pc:sldMk cId="2856681917" sldId="281"/>
        </pc:sldMkLst>
        <pc:spChg chg="mod">
          <ac:chgData name="Elizabeth Donnelly" userId="9cff1525-1b61-4a13-a1b0-7d422f94aa67" providerId="ADAL" clId="{F6B79477-742A-4B44-87AC-1494F19C9E4D}" dt="2018-05-28T16:35:00.308" v="610" actId="14100"/>
          <ac:spMkLst>
            <pc:docMk/>
            <pc:sldMk cId="2856681917" sldId="281"/>
            <ac:spMk id="3" creationId="{00000000-0000-0000-0000-000000000000}"/>
          </ac:spMkLst>
        </pc:spChg>
      </pc:sldChg>
      <pc:sldChg chg="modSp">
        <pc:chgData name="Elizabeth Donnelly" userId="9cff1525-1b61-4a13-a1b0-7d422f94aa67" providerId="ADAL" clId="{F6B79477-742A-4B44-87AC-1494F19C9E4D}" dt="2018-05-28T16:35:12.830" v="612" actId="14100"/>
        <pc:sldMkLst>
          <pc:docMk/>
          <pc:sldMk cId="2760143348" sldId="282"/>
        </pc:sldMkLst>
        <pc:spChg chg="mod">
          <ac:chgData name="Elizabeth Donnelly" userId="9cff1525-1b61-4a13-a1b0-7d422f94aa67" providerId="ADAL" clId="{F6B79477-742A-4B44-87AC-1494F19C9E4D}" dt="2018-05-28T16:35:12.830" v="612" actId="14100"/>
          <ac:spMkLst>
            <pc:docMk/>
            <pc:sldMk cId="2760143348" sldId="282"/>
            <ac:spMk id="3" creationId="{00000000-0000-0000-0000-000000000000}"/>
          </ac:spMkLst>
        </pc:spChg>
      </pc:sldChg>
      <pc:sldChg chg="modSp ord">
        <pc:chgData name="Elizabeth Donnelly" userId="9cff1525-1b61-4a13-a1b0-7d422f94aa67" providerId="ADAL" clId="{F6B79477-742A-4B44-87AC-1494F19C9E4D}" dt="2018-05-28T16:36:20.541" v="622" actId="1076"/>
        <pc:sldMkLst>
          <pc:docMk/>
          <pc:sldMk cId="965331180" sldId="283"/>
        </pc:sldMkLst>
        <pc:spChg chg="mod">
          <ac:chgData name="Elizabeth Donnelly" userId="9cff1525-1b61-4a13-a1b0-7d422f94aa67" providerId="ADAL" clId="{F6B79477-742A-4B44-87AC-1494F19C9E4D}" dt="2018-05-24T17:40:34.385" v="227" actId="6549"/>
          <ac:spMkLst>
            <pc:docMk/>
            <pc:sldMk cId="965331180" sldId="283"/>
            <ac:spMk id="2" creationId="{00000000-0000-0000-0000-000000000000}"/>
          </ac:spMkLst>
        </pc:spChg>
        <pc:spChg chg="mod">
          <ac:chgData name="Elizabeth Donnelly" userId="9cff1525-1b61-4a13-a1b0-7d422f94aa67" providerId="ADAL" clId="{F6B79477-742A-4B44-87AC-1494F19C9E4D}" dt="2018-05-28T16:36:16.637" v="621" actId="6549"/>
          <ac:spMkLst>
            <pc:docMk/>
            <pc:sldMk cId="965331180" sldId="283"/>
            <ac:spMk id="3" creationId="{00000000-0000-0000-0000-000000000000}"/>
          </ac:spMkLst>
        </pc:spChg>
        <pc:picChg chg="mod">
          <ac:chgData name="Elizabeth Donnelly" userId="9cff1525-1b61-4a13-a1b0-7d422f94aa67" providerId="ADAL" clId="{F6B79477-742A-4B44-87AC-1494F19C9E4D}" dt="2018-05-28T16:36:20.541" v="622" actId="1076"/>
          <ac:picMkLst>
            <pc:docMk/>
            <pc:sldMk cId="965331180" sldId="283"/>
            <ac:picMk id="5" creationId="{00000000-0000-0000-0000-000000000000}"/>
          </ac:picMkLst>
        </pc:picChg>
      </pc:sldChg>
      <pc:sldChg chg="modSp ord">
        <pc:chgData name="Elizabeth Donnelly" userId="9cff1525-1b61-4a13-a1b0-7d422f94aa67" providerId="ADAL" clId="{F6B79477-742A-4B44-87AC-1494F19C9E4D}" dt="2018-05-28T16:36:26.748" v="624" actId="27636"/>
        <pc:sldMkLst>
          <pc:docMk/>
          <pc:sldMk cId="996475812" sldId="284"/>
        </pc:sldMkLst>
        <pc:spChg chg="mod">
          <ac:chgData name="Elizabeth Donnelly" userId="9cff1525-1b61-4a13-a1b0-7d422f94aa67" providerId="ADAL" clId="{F6B79477-742A-4B44-87AC-1494F19C9E4D}" dt="2018-05-24T17:39:23.124" v="221" actId="20577"/>
          <ac:spMkLst>
            <pc:docMk/>
            <pc:sldMk cId="996475812" sldId="284"/>
            <ac:spMk id="2" creationId="{00000000-0000-0000-0000-000000000000}"/>
          </ac:spMkLst>
        </pc:spChg>
        <pc:spChg chg="mod">
          <ac:chgData name="Elizabeth Donnelly" userId="9cff1525-1b61-4a13-a1b0-7d422f94aa67" providerId="ADAL" clId="{F6B79477-742A-4B44-87AC-1494F19C9E4D}" dt="2018-05-28T16:36:26.748" v="624" actId="27636"/>
          <ac:spMkLst>
            <pc:docMk/>
            <pc:sldMk cId="996475812" sldId="284"/>
            <ac:spMk id="3" creationId="{00000000-0000-0000-0000-000000000000}"/>
          </ac:spMkLst>
        </pc:spChg>
      </pc:sldChg>
      <pc:sldChg chg="addSp delSp modSp">
        <pc:chgData name="Elizabeth Donnelly" userId="9cff1525-1b61-4a13-a1b0-7d422f94aa67" providerId="ADAL" clId="{F6B79477-742A-4B44-87AC-1494F19C9E4D}" dt="2018-05-28T16:36:38.692" v="631" actId="27636"/>
        <pc:sldMkLst>
          <pc:docMk/>
          <pc:sldMk cId="2786362898" sldId="285"/>
        </pc:sldMkLst>
        <pc:spChg chg="mod">
          <ac:chgData name="Elizabeth Donnelly" userId="9cff1525-1b61-4a13-a1b0-7d422f94aa67" providerId="ADAL" clId="{F6B79477-742A-4B44-87AC-1494F19C9E4D}" dt="2018-05-24T17:48:42.837" v="431" actId="20577"/>
          <ac:spMkLst>
            <pc:docMk/>
            <pc:sldMk cId="2786362898" sldId="285"/>
            <ac:spMk id="2" creationId="{00000000-0000-0000-0000-000000000000}"/>
          </ac:spMkLst>
        </pc:spChg>
        <pc:spChg chg="mod">
          <ac:chgData name="Elizabeth Donnelly" userId="9cff1525-1b61-4a13-a1b0-7d422f94aa67" providerId="ADAL" clId="{F6B79477-742A-4B44-87AC-1494F19C9E4D}" dt="2018-05-28T16:36:38.692" v="631" actId="27636"/>
          <ac:spMkLst>
            <pc:docMk/>
            <pc:sldMk cId="2786362898" sldId="285"/>
            <ac:spMk id="3" creationId="{00000000-0000-0000-0000-000000000000}"/>
          </ac:spMkLst>
        </pc:spChg>
        <pc:spChg chg="add mod">
          <ac:chgData name="Elizabeth Donnelly" userId="9cff1525-1b61-4a13-a1b0-7d422f94aa67" providerId="ADAL" clId="{F6B79477-742A-4B44-87AC-1494F19C9E4D}" dt="2018-05-28T16:36:38.692" v="630" actId="27636"/>
          <ac:spMkLst>
            <pc:docMk/>
            <pc:sldMk cId="2786362898" sldId="285"/>
            <ac:spMk id="4" creationId="{0514CC6B-CF78-46D4-9EB6-879A2219C4A0}"/>
          </ac:spMkLst>
        </pc:spChg>
        <pc:spChg chg="add del mod">
          <ac:chgData name="Elizabeth Donnelly" userId="9cff1525-1b61-4a13-a1b0-7d422f94aa67" providerId="ADAL" clId="{F6B79477-742A-4B44-87AC-1494F19C9E4D}" dt="2018-05-28T16:36:38.607" v="629"/>
          <ac:spMkLst>
            <pc:docMk/>
            <pc:sldMk cId="2786362898" sldId="285"/>
            <ac:spMk id="5" creationId="{406D6B5C-282F-480A-8A11-C1007EA07831}"/>
          </ac:spMkLst>
        </pc:spChg>
        <pc:spChg chg="add del mod">
          <ac:chgData name="Elizabeth Donnelly" userId="9cff1525-1b61-4a13-a1b0-7d422f94aa67" providerId="ADAL" clId="{F6B79477-742A-4B44-87AC-1494F19C9E4D}" dt="2018-05-28T16:36:38.607" v="629"/>
          <ac:spMkLst>
            <pc:docMk/>
            <pc:sldMk cId="2786362898" sldId="285"/>
            <ac:spMk id="6" creationId="{5E862214-36B1-4F7F-A7B0-FB35578DBED0}"/>
          </ac:spMkLst>
        </pc:spChg>
      </pc:sldChg>
      <pc:sldChg chg="modSp">
        <pc:chgData name="Elizabeth Donnelly" userId="9cff1525-1b61-4a13-a1b0-7d422f94aa67" providerId="ADAL" clId="{F6B79477-742A-4B44-87AC-1494F19C9E4D}" dt="2018-05-28T16:35:19.169" v="613" actId="14100"/>
        <pc:sldMkLst>
          <pc:docMk/>
          <pc:sldMk cId="3017224351" sldId="287"/>
        </pc:sldMkLst>
        <pc:spChg chg="mod">
          <ac:chgData name="Elizabeth Donnelly" userId="9cff1525-1b61-4a13-a1b0-7d422f94aa67" providerId="ADAL" clId="{F6B79477-742A-4B44-87AC-1494F19C9E4D}" dt="2018-05-28T16:35:19.169" v="613" actId="14100"/>
          <ac:spMkLst>
            <pc:docMk/>
            <pc:sldMk cId="3017224351" sldId="287"/>
            <ac:spMk id="3" creationId="{00000000-0000-0000-0000-000000000000}"/>
          </ac:spMkLst>
        </pc:spChg>
      </pc:sldChg>
      <pc:sldChg chg="modSp">
        <pc:chgData name="Elizabeth Donnelly" userId="9cff1525-1b61-4a13-a1b0-7d422f94aa67" providerId="ADAL" clId="{F6B79477-742A-4B44-87AC-1494F19C9E4D}" dt="2018-05-24T18:51:18.501" v="525" actId="404"/>
        <pc:sldMkLst>
          <pc:docMk/>
          <pc:sldMk cId="3840179547" sldId="288"/>
        </pc:sldMkLst>
        <pc:spChg chg="mod">
          <ac:chgData name="Elizabeth Donnelly" userId="9cff1525-1b61-4a13-a1b0-7d422f94aa67" providerId="ADAL" clId="{F6B79477-742A-4B44-87AC-1494F19C9E4D}" dt="2018-05-24T18:51:18.501" v="525" actId="404"/>
          <ac:spMkLst>
            <pc:docMk/>
            <pc:sldMk cId="3840179547" sldId="288"/>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E50C027B-4A64-4526-9D5E-05867884F92F}" type="datetimeFigureOut">
              <a:rPr lang="en-US" smtClean="0"/>
              <a:pPr/>
              <a:t>2018/08/28</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91DFE4E4-E44E-4B52-A3A5-AF61A9697CFB}" type="slidenum">
              <a:rPr lang="en-US" smtClean="0"/>
              <a:pPr/>
              <a:t>‹#›</a:t>
            </a:fld>
            <a:endParaRPr lang="en-US"/>
          </a:p>
        </p:txBody>
      </p:sp>
    </p:spTree>
    <p:extLst>
      <p:ext uri="{BB962C8B-B14F-4D97-AF65-F5344CB8AC3E}">
        <p14:creationId xmlns:p14="http://schemas.microsoft.com/office/powerpoint/2010/main" val="19762985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4E9478AC-FC3F-4304-89C2-AFCC09748C42}" type="datetimeFigureOut">
              <a:rPr lang="en-US" smtClean="0"/>
              <a:pPr/>
              <a:t>2018/08/28</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20C4DAE5-75E9-4575-AA21-FF091C13A0EC}" type="slidenum">
              <a:rPr lang="en-US" smtClean="0"/>
              <a:pPr/>
              <a:t>‹#›</a:t>
            </a:fld>
            <a:endParaRPr lang="en-US"/>
          </a:p>
        </p:txBody>
      </p:sp>
    </p:spTree>
    <p:extLst>
      <p:ext uri="{BB962C8B-B14F-4D97-AF65-F5344CB8AC3E}">
        <p14:creationId xmlns:p14="http://schemas.microsoft.com/office/powerpoint/2010/main" val="707516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a:t>Discuss the empirical and theoretical underpinnings of research into stress reactions in EMS</a:t>
            </a:r>
          </a:p>
          <a:p>
            <a:pPr marL="0" indent="0">
              <a:buNone/>
            </a:pPr>
            <a:endParaRPr lang="en-CA" dirty="0"/>
          </a:p>
          <a:p>
            <a:r>
              <a:rPr lang="en-CA" dirty="0"/>
              <a:t>Review the results of three research studies into stress in EMS</a:t>
            </a:r>
          </a:p>
          <a:p>
            <a:pPr marL="0" indent="0">
              <a:buNone/>
            </a:pPr>
            <a:endParaRPr lang="en-CA" dirty="0"/>
          </a:p>
          <a:p>
            <a:r>
              <a:rPr lang="en-CA" dirty="0"/>
              <a:t>Discuss implications for the field</a:t>
            </a:r>
          </a:p>
          <a:p>
            <a:endParaRPr lang="en-US" dirty="0"/>
          </a:p>
        </p:txBody>
      </p:sp>
      <p:sp>
        <p:nvSpPr>
          <p:cNvPr id="4" name="Slide Number Placeholder 3"/>
          <p:cNvSpPr>
            <a:spLocks noGrp="1"/>
          </p:cNvSpPr>
          <p:nvPr>
            <p:ph type="sldNum" sz="quarter" idx="10"/>
          </p:nvPr>
        </p:nvSpPr>
        <p:spPr/>
        <p:txBody>
          <a:bodyPr/>
          <a:lstStyle/>
          <a:p>
            <a:fld id="{20C4DAE5-75E9-4575-AA21-FF091C13A0EC}" type="slidenum">
              <a:rPr lang="en-US" smtClean="0"/>
              <a:pPr/>
              <a:t>1</a:t>
            </a:fld>
            <a:endParaRPr lang="en-US"/>
          </a:p>
        </p:txBody>
      </p:sp>
    </p:spTree>
    <p:extLst>
      <p:ext uri="{BB962C8B-B14F-4D97-AF65-F5344CB8AC3E}">
        <p14:creationId xmlns:p14="http://schemas.microsoft.com/office/powerpoint/2010/main" val="39932585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57200"/>
            <a:endParaRPr lang="en-CA" sz="1200" dirty="0"/>
          </a:p>
          <a:p>
            <a:pPr indent="-457200"/>
            <a:r>
              <a:rPr lang="en-CA" sz="1200" dirty="0"/>
              <a:t>Publications</a:t>
            </a:r>
            <a:r>
              <a:rPr lang="en-CA" sz="1200" baseline="0" dirty="0"/>
              <a:t> regarding the measures- </a:t>
            </a:r>
          </a:p>
          <a:p>
            <a:pPr indent="-457200"/>
            <a:endParaRPr lang="en-CA" sz="1200" baseline="0" dirty="0"/>
          </a:p>
          <a:p>
            <a:pPr indent="-457200"/>
            <a:r>
              <a:rPr lang="en-CA" sz="1200" dirty="0"/>
              <a:t>Donnelly, E. A., </a:t>
            </a:r>
            <a:r>
              <a:rPr lang="en-CA" sz="1200" dirty="0" err="1"/>
              <a:t>Chonody</a:t>
            </a:r>
            <a:r>
              <a:rPr lang="en-CA" sz="1200" dirty="0"/>
              <a:t>, J., &amp; Campbell, D. (2014). Measuring chronic stress in the Emergency Medical Services. </a:t>
            </a:r>
            <a:r>
              <a:rPr lang="en-CA" sz="1200" i="1" dirty="0"/>
              <a:t>Journal of Workplace Behavioral Health</a:t>
            </a:r>
            <a:r>
              <a:rPr lang="en-CA" sz="1200" dirty="0"/>
              <a:t>, </a:t>
            </a:r>
            <a:r>
              <a:rPr lang="en-CA" sz="1200" i="1" dirty="0"/>
              <a:t>29</a:t>
            </a:r>
            <a:r>
              <a:rPr lang="en-CA" sz="1200" dirty="0"/>
              <a:t>(4), 333-353. </a:t>
            </a:r>
            <a:r>
              <a:rPr lang="en-CA" sz="1200" dirty="0" err="1"/>
              <a:t>doi</a:t>
            </a:r>
            <a:r>
              <a:rPr lang="en-CA" sz="1200" dirty="0"/>
              <a:t>: 10.1080/15555240.2014.96582</a:t>
            </a:r>
          </a:p>
          <a:p>
            <a:pPr indent="-457200"/>
            <a:r>
              <a:rPr lang="en-CA" sz="1200" dirty="0"/>
              <a:t>Donnelly, E. A., &amp; Bennett. M. (2014).  Development of a critical incident stress inventory for the Emergency Medical Services. </a:t>
            </a:r>
            <a:r>
              <a:rPr lang="en-CA" sz="1200" i="1" dirty="0"/>
              <a:t>Traumatology.</a:t>
            </a:r>
            <a:r>
              <a:rPr lang="en-CA" sz="1200" dirty="0"/>
              <a:t> </a:t>
            </a:r>
            <a:r>
              <a:rPr lang="en-CA" sz="1200" i="1" dirty="0"/>
              <a:t>20</a:t>
            </a:r>
            <a:r>
              <a:rPr lang="en-CA" sz="1200" dirty="0"/>
              <a:t>(1), 1-8. </a:t>
            </a:r>
            <a:r>
              <a:rPr lang="en-CA" sz="1200" dirty="0" err="1"/>
              <a:t>doi</a:t>
            </a:r>
            <a:r>
              <a:rPr lang="en-CA" sz="1200" dirty="0"/>
              <a:t>: 10.1177/1534765613496646</a:t>
            </a:r>
            <a:endParaRPr lang="en-US" sz="1200" dirty="0"/>
          </a:p>
          <a:p>
            <a:endParaRPr lang="en-US" dirty="0"/>
          </a:p>
        </p:txBody>
      </p:sp>
      <p:sp>
        <p:nvSpPr>
          <p:cNvPr id="4" name="Slide Number Placeholder 3"/>
          <p:cNvSpPr>
            <a:spLocks noGrp="1"/>
          </p:cNvSpPr>
          <p:nvPr>
            <p:ph type="sldNum" sz="quarter" idx="10"/>
          </p:nvPr>
        </p:nvSpPr>
        <p:spPr/>
        <p:txBody>
          <a:bodyPr/>
          <a:lstStyle/>
          <a:p>
            <a:fld id="{20C4DAE5-75E9-4575-AA21-FF091C13A0EC}" type="slidenum">
              <a:rPr lang="en-US" smtClean="0"/>
              <a:pPr/>
              <a:t>10</a:t>
            </a:fld>
            <a:endParaRPr lang="en-US"/>
          </a:p>
        </p:txBody>
      </p:sp>
    </p:spTree>
    <p:extLst>
      <p:ext uri="{BB962C8B-B14F-4D97-AF65-F5344CB8AC3E}">
        <p14:creationId xmlns:p14="http://schemas.microsoft.com/office/powerpoint/2010/main" val="16322486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20C4DAE5-75E9-4575-AA21-FF091C13A0EC}" type="slidenum">
              <a:rPr lang="en-US" smtClean="0"/>
              <a:pPr/>
              <a:t>13</a:t>
            </a:fld>
            <a:endParaRPr lang="en-US"/>
          </a:p>
        </p:txBody>
      </p:sp>
    </p:spTree>
    <p:extLst>
      <p:ext uri="{BB962C8B-B14F-4D97-AF65-F5344CB8AC3E}">
        <p14:creationId xmlns:p14="http://schemas.microsoft.com/office/powerpoint/2010/main" val="12080554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a:solidFill>
                  <a:srgbClr val="FFFF00"/>
                </a:solidFill>
              </a:rPr>
              <a:t>Injury – being</a:t>
            </a:r>
            <a:r>
              <a:rPr lang="en-CA" b="1" baseline="0" dirty="0">
                <a:solidFill>
                  <a:srgbClr val="FFFF00"/>
                </a:solidFill>
              </a:rPr>
              <a:t> injured, needle stick, exposures</a:t>
            </a:r>
          </a:p>
          <a:p>
            <a:endParaRPr lang="en-CA" b="1" baseline="0" dirty="0">
              <a:solidFill>
                <a:srgbClr val="FFFF00"/>
              </a:solidFill>
            </a:endParaRPr>
          </a:p>
          <a:p>
            <a:r>
              <a:rPr lang="en-CA" b="1" baseline="0" dirty="0">
                <a:solidFill>
                  <a:srgbClr val="FFFF00"/>
                </a:solidFill>
              </a:rPr>
              <a:t>Error – Not placing a patient on a monitor, no ASA in STEMI, medication administration error </a:t>
            </a:r>
          </a:p>
          <a:p>
            <a:endParaRPr lang="en-CA" b="1" baseline="0" dirty="0">
              <a:solidFill>
                <a:srgbClr val="FFFF00"/>
              </a:solidFill>
            </a:endParaRPr>
          </a:p>
          <a:p>
            <a:r>
              <a:rPr lang="en-CA" b="1" baseline="0" dirty="0">
                <a:solidFill>
                  <a:srgbClr val="FFFF00"/>
                </a:solidFill>
              </a:rPr>
              <a:t>Safety compromising behavior – speeding, reporting for work after drinking alcohol or getting adequate rest, fudging patient care reports, </a:t>
            </a:r>
            <a:endParaRPr lang="en-CA" b="1" dirty="0">
              <a:solidFill>
                <a:srgbClr val="FFFF00"/>
              </a:solidFill>
            </a:endParaRPr>
          </a:p>
        </p:txBody>
      </p:sp>
      <p:sp>
        <p:nvSpPr>
          <p:cNvPr id="4" name="Slide Number Placeholder 3"/>
          <p:cNvSpPr>
            <a:spLocks noGrp="1"/>
          </p:cNvSpPr>
          <p:nvPr>
            <p:ph type="sldNum" sz="quarter" idx="10"/>
          </p:nvPr>
        </p:nvSpPr>
        <p:spPr/>
        <p:txBody>
          <a:bodyPr/>
          <a:lstStyle/>
          <a:p>
            <a:fld id="{20C4DAE5-75E9-4575-AA21-FF091C13A0EC}" type="slidenum">
              <a:rPr lang="en-US" smtClean="0"/>
              <a:pPr/>
              <a:t>15</a:t>
            </a:fld>
            <a:endParaRPr lang="en-US"/>
          </a:p>
        </p:txBody>
      </p:sp>
    </p:spTree>
    <p:extLst>
      <p:ext uri="{BB962C8B-B14F-4D97-AF65-F5344CB8AC3E}">
        <p14:creationId xmlns:p14="http://schemas.microsoft.com/office/powerpoint/2010/main" val="19418333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20C4DAE5-75E9-4575-AA21-FF091C13A0EC}" type="slidenum">
              <a:rPr lang="en-US" smtClean="0"/>
              <a:pPr/>
              <a:t>17</a:t>
            </a:fld>
            <a:endParaRPr lang="en-US"/>
          </a:p>
        </p:txBody>
      </p:sp>
    </p:spTree>
    <p:extLst>
      <p:ext uri="{BB962C8B-B14F-4D97-AF65-F5344CB8AC3E}">
        <p14:creationId xmlns:p14="http://schemas.microsoft.com/office/powerpoint/2010/main" val="517171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Education – </a:t>
            </a:r>
          </a:p>
          <a:p>
            <a:endParaRPr lang="en-US" dirty="0"/>
          </a:p>
          <a:p>
            <a:r>
              <a:rPr lang="en-US" dirty="0"/>
              <a:t>Increase</a:t>
            </a:r>
            <a:r>
              <a:rPr lang="en-US" baseline="0" dirty="0"/>
              <a:t> stress awareness/management training as part of EMS curriculum</a:t>
            </a:r>
          </a:p>
          <a:p>
            <a:r>
              <a:rPr lang="en-US" baseline="0" dirty="0"/>
              <a:t>Consider stress management as part of recertification requirements</a:t>
            </a:r>
            <a:endParaRPr lang="en-US" dirty="0"/>
          </a:p>
          <a:p>
            <a:endParaRPr lang="en-US" dirty="0"/>
          </a:p>
          <a:p>
            <a:r>
              <a:rPr lang="en-US" dirty="0"/>
              <a:t>Mentorship-</a:t>
            </a:r>
          </a:p>
          <a:p>
            <a:endParaRPr lang="en-US" dirty="0"/>
          </a:p>
          <a:p>
            <a:r>
              <a:rPr lang="en-US" dirty="0"/>
              <a:t>“old hands” can model better</a:t>
            </a:r>
            <a:r>
              <a:rPr lang="en-US" baseline="0" dirty="0"/>
              <a:t> strategies for coping by talking about their struggles</a:t>
            </a:r>
          </a:p>
          <a:p>
            <a:r>
              <a:rPr lang="en-US" baseline="0" dirty="0"/>
              <a:t>Reaching out when you see someone in trouble</a:t>
            </a:r>
          </a:p>
          <a:p>
            <a:endParaRPr lang="en-US" baseline="0" dirty="0"/>
          </a:p>
          <a:p>
            <a:r>
              <a:rPr lang="en-US" baseline="0" dirty="0"/>
              <a:t>Peer support-</a:t>
            </a:r>
          </a:p>
          <a:p>
            <a:endParaRPr lang="en-US" baseline="0" dirty="0"/>
          </a:p>
          <a:p>
            <a:r>
              <a:rPr lang="en-US" baseline="0" dirty="0"/>
              <a:t>Not “experts” or “one time deal” like CISD</a:t>
            </a:r>
          </a:p>
          <a:p>
            <a:r>
              <a:rPr lang="en-US" baseline="0" dirty="0"/>
              <a:t>Co-workers nominated for the role</a:t>
            </a:r>
          </a:p>
          <a:p>
            <a:r>
              <a:rPr lang="en-US" baseline="0" dirty="0"/>
              <a:t>Given basic training in psychological first aid </a:t>
            </a:r>
          </a:p>
          <a:p>
            <a:r>
              <a:rPr lang="en-US" baseline="0" dirty="0"/>
              <a:t>Access to resources</a:t>
            </a:r>
          </a:p>
          <a:p>
            <a:endParaRPr lang="en-US" baseline="0" dirty="0"/>
          </a:p>
          <a:p>
            <a:r>
              <a:rPr lang="en-US" baseline="0" dirty="0"/>
              <a:t>Note – if and how mental health help is available should be prominently advertised. Confidential. When and how to seek help should be discussed. </a:t>
            </a:r>
          </a:p>
        </p:txBody>
      </p:sp>
      <p:sp>
        <p:nvSpPr>
          <p:cNvPr id="4" name="Slide Number Placeholder 3"/>
          <p:cNvSpPr>
            <a:spLocks noGrp="1"/>
          </p:cNvSpPr>
          <p:nvPr>
            <p:ph type="sldNum" sz="quarter" idx="10"/>
          </p:nvPr>
        </p:nvSpPr>
        <p:spPr/>
        <p:txBody>
          <a:bodyPr/>
          <a:lstStyle/>
          <a:p>
            <a:fld id="{20C4DAE5-75E9-4575-AA21-FF091C13A0EC}" type="slidenum">
              <a:rPr lang="en-US" smtClean="0"/>
              <a:pPr/>
              <a:t>19</a:t>
            </a:fld>
            <a:endParaRPr lang="en-US"/>
          </a:p>
        </p:txBody>
      </p:sp>
    </p:spTree>
    <p:extLst>
      <p:ext uri="{BB962C8B-B14F-4D97-AF65-F5344CB8AC3E}">
        <p14:creationId xmlns:p14="http://schemas.microsoft.com/office/powerpoint/2010/main" val="810970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0C4DAE5-75E9-4575-AA21-FF091C13A0EC}" type="slidenum">
              <a:rPr lang="en-US" smtClean="0"/>
              <a:pPr/>
              <a:t>21</a:t>
            </a:fld>
            <a:endParaRPr lang="en-US"/>
          </a:p>
        </p:txBody>
      </p:sp>
    </p:spTree>
    <p:extLst>
      <p:ext uri="{BB962C8B-B14F-4D97-AF65-F5344CB8AC3E}">
        <p14:creationId xmlns:p14="http://schemas.microsoft.com/office/powerpoint/2010/main" val="3548050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0C4DAE5-75E9-4575-AA21-FF091C13A0EC}" type="slidenum">
              <a:rPr lang="en-US" smtClean="0"/>
              <a:pPr/>
              <a:t>2</a:t>
            </a:fld>
            <a:endParaRPr lang="en-US"/>
          </a:p>
        </p:txBody>
      </p:sp>
    </p:spTree>
    <p:extLst>
      <p:ext uri="{BB962C8B-B14F-4D97-AF65-F5344CB8AC3E}">
        <p14:creationId xmlns:p14="http://schemas.microsoft.com/office/powerpoint/2010/main" val="1283965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a:t>Organizational Stress</a:t>
            </a:r>
          </a:p>
          <a:p>
            <a:endParaRPr lang="en-AU" sz="1200" kern="1200" dirty="0">
              <a:solidFill>
                <a:schemeClr val="tx1"/>
              </a:solidFill>
              <a:latin typeface="+mn-lt"/>
              <a:ea typeface="+mn-ea"/>
              <a:cs typeface="+mn-cs"/>
            </a:endParaRPr>
          </a:p>
          <a:p>
            <a:r>
              <a:rPr lang="en-AU" sz="1200" kern="1200" dirty="0">
                <a:solidFill>
                  <a:schemeClr val="tx1"/>
                </a:solidFill>
                <a:latin typeface="+mn-lt"/>
                <a:ea typeface="+mn-ea"/>
                <a:cs typeface="+mn-cs"/>
              </a:rPr>
              <a:t>Feeling like different rules apply to different people (e.g. </a:t>
            </a:r>
            <a:r>
              <a:rPr lang="en-AU" sz="1200" kern="1200" dirty="0" err="1">
                <a:solidFill>
                  <a:schemeClr val="tx1"/>
                </a:solidFill>
                <a:latin typeface="+mn-lt"/>
                <a:ea typeface="+mn-ea"/>
                <a:cs typeface="+mn-cs"/>
              </a:rPr>
              <a:t>favoritism</a:t>
            </a:r>
            <a:r>
              <a:rPr lang="en-AU" sz="1200" kern="1200" dirty="0">
                <a:solidFill>
                  <a:schemeClr val="tx1"/>
                </a:solidFill>
                <a:latin typeface="+mn-lt"/>
                <a:ea typeface="+mn-ea"/>
                <a:cs typeface="+mn-cs"/>
              </a:rPr>
              <a:t>)</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Feeling like you always have to prove yourself to the organization </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Constant changes in policy/legislation </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Staff shortages</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Bureaucratic red tape</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Lack of training on new equipment</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Dealing with supervisors</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Lack of resources</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Unequal sharing of work responsibilities</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Leaders over-emphasize the negatives (e.g. supervisor evaluations, public complaints)</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 </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 </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Operational stress</a:t>
            </a:r>
          </a:p>
          <a:p>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Shift work</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Risk of being injured on the job</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Managing your social life outside of work</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Friends/family feel the effects of the stigma associated with your job</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Eating healthy at work</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Fatigue</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Lack of understanding from your friends and family about your work</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Making friends outside of the job</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Negative comments from the public</a:t>
            </a:r>
            <a:endParaRPr lang="en-US" sz="1200" kern="1200" dirty="0">
              <a:solidFill>
                <a:schemeClr val="tx1"/>
              </a:solidFill>
              <a:latin typeface="+mn-lt"/>
              <a:ea typeface="+mn-ea"/>
              <a:cs typeface="+mn-cs"/>
            </a:endParaRPr>
          </a:p>
          <a:p>
            <a:r>
              <a:rPr lang="en-AU" sz="1200" kern="1200" dirty="0">
                <a:solidFill>
                  <a:schemeClr val="tx1"/>
                </a:solidFill>
                <a:latin typeface="+mn-lt"/>
                <a:ea typeface="+mn-ea"/>
                <a:cs typeface="+mn-cs"/>
              </a:rPr>
              <a:t>Feeling like you are always on the job</a:t>
            </a:r>
            <a:endParaRPr lang="en-US" sz="1200" kern="1200" dirty="0">
              <a:solidFill>
                <a:schemeClr val="tx1"/>
              </a:solidFill>
              <a:latin typeface="+mn-lt"/>
              <a:ea typeface="+mn-ea"/>
              <a:cs typeface="+mn-cs"/>
            </a:endParaRPr>
          </a:p>
          <a:p>
            <a:endParaRPr lang="en-US" dirty="0"/>
          </a:p>
          <a:p>
            <a:endParaRPr lang="en-US" dirty="0"/>
          </a:p>
        </p:txBody>
      </p:sp>
      <p:sp>
        <p:nvSpPr>
          <p:cNvPr id="4" name="Slide Number Placeholder 3"/>
          <p:cNvSpPr>
            <a:spLocks noGrp="1"/>
          </p:cNvSpPr>
          <p:nvPr>
            <p:ph type="sldNum" sz="quarter" idx="10"/>
          </p:nvPr>
        </p:nvSpPr>
        <p:spPr/>
        <p:txBody>
          <a:bodyPr/>
          <a:lstStyle/>
          <a:p>
            <a:fld id="{20C4DAE5-75E9-4575-AA21-FF091C13A0EC}" type="slidenum">
              <a:rPr lang="en-US" smtClean="0"/>
              <a:pPr/>
              <a:t>3</a:t>
            </a:fld>
            <a:endParaRPr lang="en-US"/>
          </a:p>
        </p:txBody>
      </p:sp>
    </p:spTree>
    <p:extLst>
      <p:ext uri="{BB962C8B-B14F-4D97-AF65-F5344CB8AC3E}">
        <p14:creationId xmlns:p14="http://schemas.microsoft.com/office/powerpoint/2010/main" val="2093147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Influences on work behavior….</a:t>
            </a:r>
          </a:p>
          <a:p>
            <a:endParaRPr lang="en-US" dirty="0"/>
          </a:p>
        </p:txBody>
      </p:sp>
      <p:sp>
        <p:nvSpPr>
          <p:cNvPr id="4" name="Slide Number Placeholder 3"/>
          <p:cNvSpPr>
            <a:spLocks noGrp="1"/>
          </p:cNvSpPr>
          <p:nvPr>
            <p:ph type="sldNum" sz="quarter" idx="10"/>
          </p:nvPr>
        </p:nvSpPr>
        <p:spPr/>
        <p:txBody>
          <a:bodyPr/>
          <a:lstStyle/>
          <a:p>
            <a:fld id="{20C4DAE5-75E9-4575-AA21-FF091C13A0EC}" type="slidenum">
              <a:rPr lang="en-US" smtClean="0"/>
              <a:pPr/>
              <a:t>4</a:t>
            </a:fld>
            <a:endParaRPr lang="en-US"/>
          </a:p>
        </p:txBody>
      </p:sp>
    </p:spTree>
    <p:extLst>
      <p:ext uri="{BB962C8B-B14F-4D97-AF65-F5344CB8AC3E}">
        <p14:creationId xmlns:p14="http://schemas.microsoft.com/office/powerpoint/2010/main" val="1236155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C4DAE5-75E9-4575-AA21-FF091C13A0EC}" type="slidenum">
              <a:rPr lang="en-US" smtClean="0"/>
              <a:pPr/>
              <a:t>5</a:t>
            </a:fld>
            <a:endParaRPr lang="en-US"/>
          </a:p>
        </p:txBody>
      </p:sp>
    </p:spTree>
    <p:extLst>
      <p:ext uri="{BB962C8B-B14F-4D97-AF65-F5344CB8AC3E}">
        <p14:creationId xmlns:p14="http://schemas.microsoft.com/office/powerpoint/2010/main" val="748412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C4DAE5-75E9-4575-AA21-FF091C13A0EC}" type="slidenum">
              <a:rPr lang="en-US" smtClean="0"/>
              <a:pPr/>
              <a:t>6</a:t>
            </a:fld>
            <a:endParaRPr lang="en-US"/>
          </a:p>
        </p:txBody>
      </p:sp>
    </p:spTree>
    <p:extLst>
      <p:ext uri="{BB962C8B-B14F-4D97-AF65-F5344CB8AC3E}">
        <p14:creationId xmlns:p14="http://schemas.microsoft.com/office/powerpoint/2010/main" val="12590767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PTSD score</a:t>
            </a:r>
            <a:r>
              <a:rPr lang="en-US" baseline="0" dirty="0"/>
              <a:t> range was 0 to 60. Cutoff for PTSD was 35</a:t>
            </a:r>
            <a:endParaRPr lang="en-US" dirty="0"/>
          </a:p>
        </p:txBody>
      </p:sp>
      <p:sp>
        <p:nvSpPr>
          <p:cNvPr id="4" name="Slide Number Placeholder 3"/>
          <p:cNvSpPr>
            <a:spLocks noGrp="1"/>
          </p:cNvSpPr>
          <p:nvPr>
            <p:ph type="sldNum" sz="quarter" idx="10"/>
          </p:nvPr>
        </p:nvSpPr>
        <p:spPr/>
        <p:txBody>
          <a:bodyPr/>
          <a:lstStyle/>
          <a:p>
            <a:fld id="{20C4DAE5-75E9-4575-AA21-FF091C13A0EC}" type="slidenum">
              <a:rPr lang="en-US" smtClean="0"/>
              <a:pPr/>
              <a:t>7</a:t>
            </a:fld>
            <a:endParaRPr lang="en-US"/>
          </a:p>
        </p:txBody>
      </p:sp>
    </p:spTree>
    <p:extLst>
      <p:ext uri="{BB962C8B-B14F-4D97-AF65-F5344CB8AC3E}">
        <p14:creationId xmlns:p14="http://schemas.microsoft.com/office/powerpoint/2010/main" val="2861656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0C4DAE5-75E9-4575-AA21-FF091C13A0EC}" type="slidenum">
              <a:rPr lang="en-US" smtClean="0"/>
              <a:pPr/>
              <a:t>8</a:t>
            </a:fld>
            <a:endParaRPr lang="en-US"/>
          </a:p>
        </p:txBody>
      </p:sp>
    </p:spTree>
    <p:extLst>
      <p:ext uri="{BB962C8B-B14F-4D97-AF65-F5344CB8AC3E}">
        <p14:creationId xmlns:p14="http://schemas.microsoft.com/office/powerpoint/2010/main" val="42385438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Synergistic reaction…</a:t>
            </a:r>
          </a:p>
        </p:txBody>
      </p:sp>
      <p:sp>
        <p:nvSpPr>
          <p:cNvPr id="4" name="Slide Number Placeholder 3"/>
          <p:cNvSpPr>
            <a:spLocks noGrp="1"/>
          </p:cNvSpPr>
          <p:nvPr>
            <p:ph type="sldNum" sz="quarter" idx="10"/>
          </p:nvPr>
        </p:nvSpPr>
        <p:spPr/>
        <p:txBody>
          <a:bodyPr/>
          <a:lstStyle/>
          <a:p>
            <a:fld id="{20C4DAE5-75E9-4575-AA21-FF091C13A0EC}" type="slidenum">
              <a:rPr lang="en-US" smtClean="0"/>
              <a:pPr/>
              <a:t>9</a:t>
            </a:fld>
            <a:endParaRPr lang="en-US"/>
          </a:p>
        </p:txBody>
      </p:sp>
    </p:spTree>
    <p:extLst>
      <p:ext uri="{BB962C8B-B14F-4D97-AF65-F5344CB8AC3E}">
        <p14:creationId xmlns:p14="http://schemas.microsoft.com/office/powerpoint/2010/main" val="3541967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954749A2-43F2-431B-BD47-1EBB02446F1F}" type="datetimeFigureOut">
              <a:rPr lang="en-US" smtClean="0"/>
              <a:pPr/>
              <a:t>2018/08/28</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CC493CF-80F2-45A4-B1BA-F320420B4218}" type="slidenum">
              <a:rPr lang="en-US" smtClean="0"/>
              <a:pPr/>
              <a:t>‹#›</a:t>
            </a:fld>
            <a:endParaRPr lang="en-US"/>
          </a:p>
        </p:txBody>
      </p:sp>
    </p:spTree>
    <p:extLst>
      <p:ext uri="{BB962C8B-B14F-4D97-AF65-F5344CB8AC3E}">
        <p14:creationId xmlns:p14="http://schemas.microsoft.com/office/powerpoint/2010/main" val="2960918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4749A2-43F2-431B-BD47-1EBB02446F1F}" type="datetimeFigureOut">
              <a:rPr lang="en-US" smtClean="0"/>
              <a:pPr/>
              <a:t>2018/08/28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493CF-80F2-45A4-B1BA-F320420B4218}" type="slidenum">
              <a:rPr lang="en-US" smtClean="0"/>
              <a:pPr/>
              <a:t>‹#›</a:t>
            </a:fld>
            <a:endParaRPr lang="en-US"/>
          </a:p>
        </p:txBody>
      </p:sp>
    </p:spTree>
    <p:extLst>
      <p:ext uri="{BB962C8B-B14F-4D97-AF65-F5344CB8AC3E}">
        <p14:creationId xmlns:p14="http://schemas.microsoft.com/office/powerpoint/2010/main" val="874841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954749A2-43F2-431B-BD47-1EBB02446F1F}" type="datetimeFigureOut">
              <a:rPr lang="en-US" smtClean="0"/>
              <a:pPr/>
              <a:t>2018/08/28</a:t>
            </a:fld>
            <a:endParaRPr lang="en-US"/>
          </a:p>
        </p:txBody>
      </p:sp>
      <p:sp>
        <p:nvSpPr>
          <p:cNvPr id="5" name="Footer Placeholder 4"/>
          <p:cNvSpPr>
            <a:spLocks noGrp="1"/>
          </p:cNvSpPr>
          <p:nvPr>
            <p:ph type="ftr" sz="quarter" idx="11"/>
          </p:nvPr>
        </p:nvSpPr>
        <p:spPr>
          <a:xfrm>
            <a:off x="581192" y="5951810"/>
            <a:ext cx="5922209"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CC493CF-80F2-45A4-B1BA-F320420B4218}" type="slidenum">
              <a:rPr lang="en-US" smtClean="0"/>
              <a:pPr/>
              <a:t>‹#›</a:t>
            </a:fld>
            <a:endParaRPr lang="en-US"/>
          </a:p>
        </p:txBody>
      </p:sp>
    </p:spTree>
    <p:extLst>
      <p:ext uri="{BB962C8B-B14F-4D97-AF65-F5344CB8AC3E}">
        <p14:creationId xmlns:p14="http://schemas.microsoft.com/office/powerpoint/2010/main" val="4153556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4749A2-43F2-431B-BD47-1EBB02446F1F}" type="datetimeFigureOut">
              <a:rPr lang="en-US" smtClean="0"/>
              <a:pPr/>
              <a:t>2018/08/28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493CF-80F2-45A4-B1BA-F320420B4218}" type="slidenum">
              <a:rPr lang="en-US" smtClean="0"/>
              <a:pPr/>
              <a:t>‹#›</a:t>
            </a:fld>
            <a:endParaRPr lang="en-US"/>
          </a:p>
        </p:txBody>
      </p:sp>
    </p:spTree>
    <p:extLst>
      <p:ext uri="{BB962C8B-B14F-4D97-AF65-F5344CB8AC3E}">
        <p14:creationId xmlns:p14="http://schemas.microsoft.com/office/powerpoint/2010/main" val="679634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954749A2-43F2-431B-BD47-1EBB02446F1F}" type="datetimeFigureOut">
              <a:rPr lang="en-US" smtClean="0"/>
              <a:pPr/>
              <a:t>2018/08/28</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CC493CF-80F2-45A4-B1BA-F320420B4218}" type="slidenum">
              <a:rPr lang="en-US" smtClean="0"/>
              <a:pPr/>
              <a:t>‹#›</a:t>
            </a:fld>
            <a:endParaRPr lang="en-US"/>
          </a:p>
        </p:txBody>
      </p:sp>
    </p:spTree>
    <p:extLst>
      <p:ext uri="{BB962C8B-B14F-4D97-AF65-F5344CB8AC3E}">
        <p14:creationId xmlns:p14="http://schemas.microsoft.com/office/powerpoint/2010/main" val="480717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4749A2-43F2-431B-BD47-1EBB02446F1F}" type="datetimeFigureOut">
              <a:rPr lang="en-US" smtClean="0"/>
              <a:pPr/>
              <a:t>2018/08/28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C493CF-80F2-45A4-B1BA-F320420B4218}" type="slidenum">
              <a:rPr lang="en-US" smtClean="0"/>
              <a:pPr/>
              <a:t>‹#›</a:t>
            </a:fld>
            <a:endParaRPr lang="en-US"/>
          </a:p>
        </p:txBody>
      </p:sp>
    </p:spTree>
    <p:extLst>
      <p:ext uri="{BB962C8B-B14F-4D97-AF65-F5344CB8AC3E}">
        <p14:creationId xmlns:p14="http://schemas.microsoft.com/office/powerpoint/2010/main" val="2735916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4749A2-43F2-431B-BD47-1EBB02446F1F}" type="datetimeFigureOut">
              <a:rPr lang="en-US" smtClean="0"/>
              <a:pPr/>
              <a:t>2018/08/28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C493CF-80F2-45A4-B1BA-F320420B4218}" type="slidenum">
              <a:rPr lang="en-US" smtClean="0"/>
              <a:pPr/>
              <a:t>‹#›</a:t>
            </a:fld>
            <a:endParaRPr lang="en-US"/>
          </a:p>
        </p:txBody>
      </p:sp>
    </p:spTree>
    <p:extLst>
      <p:ext uri="{BB962C8B-B14F-4D97-AF65-F5344CB8AC3E}">
        <p14:creationId xmlns:p14="http://schemas.microsoft.com/office/powerpoint/2010/main" val="1678008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4749A2-43F2-431B-BD47-1EBB02446F1F}" type="datetimeFigureOut">
              <a:rPr lang="en-US" smtClean="0"/>
              <a:pPr/>
              <a:t>2018/08/28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C493CF-80F2-45A4-B1BA-F320420B4218}" type="slidenum">
              <a:rPr lang="en-US" smtClean="0"/>
              <a:pPr/>
              <a:t>‹#›</a:t>
            </a:fld>
            <a:endParaRPr lang="en-US"/>
          </a:p>
        </p:txBody>
      </p:sp>
    </p:spTree>
    <p:extLst>
      <p:ext uri="{BB962C8B-B14F-4D97-AF65-F5344CB8AC3E}">
        <p14:creationId xmlns:p14="http://schemas.microsoft.com/office/powerpoint/2010/main" val="3218899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4749A2-43F2-431B-BD47-1EBB02446F1F}" type="datetimeFigureOut">
              <a:rPr lang="en-US" smtClean="0"/>
              <a:pPr/>
              <a:t>2018/08/28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C493CF-80F2-45A4-B1BA-F320420B4218}" type="slidenum">
              <a:rPr lang="en-US" smtClean="0"/>
              <a:pPr/>
              <a:t>‹#›</a:t>
            </a:fld>
            <a:endParaRPr lang="en-US"/>
          </a:p>
        </p:txBody>
      </p:sp>
    </p:spTree>
    <p:extLst>
      <p:ext uri="{BB962C8B-B14F-4D97-AF65-F5344CB8AC3E}">
        <p14:creationId xmlns:p14="http://schemas.microsoft.com/office/powerpoint/2010/main" val="2536856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954749A2-43F2-431B-BD47-1EBB02446F1F}" type="datetimeFigureOut">
              <a:rPr lang="en-US" smtClean="0"/>
              <a:pPr/>
              <a:t>2018/08/28</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6CC493CF-80F2-45A4-B1BA-F320420B4218}" type="slidenum">
              <a:rPr lang="en-US" smtClean="0"/>
              <a:pPr/>
              <a:t>‹#›</a:t>
            </a:fld>
            <a:endParaRPr lang="en-US"/>
          </a:p>
        </p:txBody>
      </p:sp>
    </p:spTree>
    <p:extLst>
      <p:ext uri="{BB962C8B-B14F-4D97-AF65-F5344CB8AC3E}">
        <p14:creationId xmlns:p14="http://schemas.microsoft.com/office/powerpoint/2010/main" val="4153058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4749A2-43F2-431B-BD47-1EBB02446F1F}" type="datetimeFigureOut">
              <a:rPr lang="en-US" smtClean="0"/>
              <a:pPr/>
              <a:t>2018/08/28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C493CF-80F2-45A4-B1BA-F320420B4218}" type="slidenum">
              <a:rPr lang="en-US" smtClean="0"/>
              <a:pPr/>
              <a:t>‹#›</a:t>
            </a:fld>
            <a:endParaRPr lang="en-US"/>
          </a:p>
        </p:txBody>
      </p:sp>
    </p:spTree>
    <p:extLst>
      <p:ext uri="{BB962C8B-B14F-4D97-AF65-F5344CB8AC3E}">
        <p14:creationId xmlns:p14="http://schemas.microsoft.com/office/powerpoint/2010/main" val="3540903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954749A2-43F2-431B-BD47-1EBB02446F1F}" type="datetimeFigureOut">
              <a:rPr lang="en-US" smtClean="0"/>
              <a:pPr/>
              <a:t>2018/08/28</a:t>
            </a:fld>
            <a:endParaRPr lang="en-US"/>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6CC493CF-80F2-45A4-B1BA-F320420B4218}" type="slidenum">
              <a:rPr lang="en-US" smtClean="0"/>
              <a:pPr/>
              <a:t>‹#›</a:t>
            </a:fld>
            <a:endParaRPr lang="en-US"/>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573553709"/>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9.gif"/></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a:t>Stress and </a:t>
            </a:r>
            <a:br>
              <a:rPr lang="en-US" dirty="0"/>
            </a:br>
            <a:r>
              <a:rPr lang="en-US" dirty="0"/>
              <a:t>Posttraumatic Stress </a:t>
            </a:r>
            <a:br>
              <a:rPr lang="en-US" dirty="0"/>
            </a:br>
            <a:r>
              <a:rPr lang="en-US" dirty="0"/>
              <a:t>in Paramedics</a:t>
            </a:r>
          </a:p>
        </p:txBody>
      </p:sp>
      <p:sp>
        <p:nvSpPr>
          <p:cNvPr id="3" name="Subtitle 2"/>
          <p:cNvSpPr>
            <a:spLocks noGrp="1"/>
          </p:cNvSpPr>
          <p:nvPr>
            <p:ph type="subTitle" idx="1"/>
          </p:nvPr>
        </p:nvSpPr>
        <p:spPr>
          <a:xfrm>
            <a:off x="457200" y="3133839"/>
            <a:ext cx="8146874" cy="3136620"/>
          </a:xfrm>
        </p:spPr>
        <p:txBody>
          <a:bodyPr>
            <a:normAutofit/>
          </a:bodyPr>
          <a:lstStyle/>
          <a:p>
            <a:endParaRPr lang="en-US" sz="2400" dirty="0"/>
          </a:p>
          <a:p>
            <a:r>
              <a:rPr lang="en-US" sz="2400" dirty="0"/>
              <a:t>Elizabeth Donnelly, PhD, MPH, LICSW, NREMT</a:t>
            </a:r>
          </a:p>
          <a:p>
            <a:endParaRPr lang="en-US" sz="2000" dirty="0"/>
          </a:p>
          <a:p>
            <a:r>
              <a:rPr lang="en-US" sz="2000" dirty="0"/>
              <a:t>SWORBHP Prehospital and Transport Medicine Research Day </a:t>
            </a:r>
          </a:p>
          <a:p>
            <a:r>
              <a:rPr lang="en-US" sz="2000" dirty="0"/>
              <a:t>June 19, 2018</a:t>
            </a:r>
          </a:p>
          <a:p>
            <a:r>
              <a:rPr lang="en-US" sz="2000" dirty="0"/>
              <a:t>London, ON</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00800" y="5393406"/>
            <a:ext cx="2170144" cy="877053"/>
          </a:xfrm>
          <a:prstGeom prst="rect">
            <a:avLst/>
          </a:prstGeom>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it all mean?</a:t>
            </a:r>
          </a:p>
        </p:txBody>
      </p:sp>
      <p:sp>
        <p:nvSpPr>
          <p:cNvPr id="8" name="Content Placeholder 7"/>
          <p:cNvSpPr>
            <a:spLocks noGrp="1"/>
          </p:cNvSpPr>
          <p:nvPr>
            <p:ph idx="1"/>
          </p:nvPr>
        </p:nvSpPr>
        <p:spPr/>
        <p:txBody>
          <a:bodyPr>
            <a:normAutofit/>
          </a:bodyPr>
          <a:lstStyle/>
          <a:p>
            <a:r>
              <a:rPr lang="en-US" sz="2400" dirty="0"/>
              <a:t>Critical incident stress isn’t the only source of stress in EMS</a:t>
            </a:r>
          </a:p>
          <a:p>
            <a:pPr lvl="1"/>
            <a:r>
              <a:rPr lang="en-US" sz="1800" dirty="0"/>
              <a:t>Operational stress, organizational stress, and alcohol use also increase the risk of posttraumatic stress</a:t>
            </a:r>
          </a:p>
          <a:p>
            <a:pPr marL="324000" lvl="1" indent="0">
              <a:buNone/>
            </a:pPr>
            <a:endParaRPr lang="en-US" sz="1800" dirty="0"/>
          </a:p>
          <a:p>
            <a:r>
              <a:rPr lang="en-US" sz="2400" dirty="0"/>
              <a:t>High levels of operational stress, combined with high levels of alcohol use or critical incident stress further increase risk for a posttraumatic stress reaction.</a:t>
            </a:r>
            <a:endParaRPr lang="en-US" sz="2000" dirty="0"/>
          </a:p>
        </p:txBody>
      </p:sp>
      <p:sp>
        <p:nvSpPr>
          <p:cNvPr id="5" name="TextBox 4"/>
          <p:cNvSpPr txBox="1"/>
          <p:nvPr/>
        </p:nvSpPr>
        <p:spPr>
          <a:xfrm>
            <a:off x="2264664" y="6102096"/>
            <a:ext cx="6858000" cy="800219"/>
          </a:xfrm>
          <a:prstGeom prst="rect">
            <a:avLst/>
          </a:prstGeom>
          <a:noFill/>
        </p:spPr>
        <p:txBody>
          <a:bodyPr wrap="square" rtlCol="0">
            <a:spAutoFit/>
          </a:bodyPr>
          <a:lstStyle/>
          <a:p>
            <a:r>
              <a:rPr lang="en-CA" sz="1400" dirty="0"/>
              <a:t>Donnelly, E. A. (2012). Work-related stress and posttraumatic stress in the emergency medical services. </a:t>
            </a:r>
            <a:r>
              <a:rPr lang="en-CA" sz="1400" i="1" dirty="0"/>
              <a:t>Prehospital Emergency Care, 16</a:t>
            </a:r>
            <a:r>
              <a:rPr lang="en-CA" sz="1400" dirty="0"/>
              <a:t>(1), 76-85. doi:10.3109/10903127.2011.62104</a:t>
            </a:r>
          </a:p>
          <a:p>
            <a:endParaRPr lang="en-C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Study #2: </a:t>
            </a:r>
            <a:br>
              <a:rPr lang="en-CA" dirty="0"/>
            </a:br>
            <a:r>
              <a:rPr lang="en-CA" dirty="0"/>
              <a:t>Stress in the Canadian Context</a:t>
            </a:r>
          </a:p>
        </p:txBody>
      </p:sp>
      <p:sp>
        <p:nvSpPr>
          <p:cNvPr id="3" name="Content Placeholder 2"/>
          <p:cNvSpPr>
            <a:spLocks noGrp="1"/>
          </p:cNvSpPr>
          <p:nvPr>
            <p:ph idx="1"/>
          </p:nvPr>
        </p:nvSpPr>
        <p:spPr>
          <a:xfrm>
            <a:off x="577124" y="1981200"/>
            <a:ext cx="7989752" cy="4316595"/>
          </a:xfrm>
        </p:spPr>
        <p:txBody>
          <a:bodyPr>
            <a:normAutofit/>
          </a:bodyPr>
          <a:lstStyle/>
          <a:p>
            <a:r>
              <a:rPr lang="en-CA" dirty="0"/>
              <a:t>Replication and extension of Study #1</a:t>
            </a:r>
          </a:p>
          <a:p>
            <a:r>
              <a:rPr lang="en-CA" dirty="0"/>
              <a:t>Participants from one EMS Service in Southwest Ontario</a:t>
            </a:r>
          </a:p>
          <a:p>
            <a:r>
              <a:rPr lang="en-US" dirty="0"/>
              <a:t>Survey included questions about:</a:t>
            </a:r>
          </a:p>
          <a:p>
            <a:pPr lvl="1"/>
            <a:r>
              <a:rPr lang="en-US" dirty="0"/>
              <a:t>Chronic operational stress</a:t>
            </a:r>
          </a:p>
          <a:p>
            <a:pPr lvl="1"/>
            <a:r>
              <a:rPr lang="en-US" dirty="0"/>
              <a:t>Chronic organizational stress</a:t>
            </a:r>
          </a:p>
          <a:p>
            <a:pPr lvl="1"/>
            <a:r>
              <a:rPr lang="en-US" dirty="0"/>
              <a:t>Critical incident stress</a:t>
            </a:r>
          </a:p>
          <a:p>
            <a:pPr lvl="1"/>
            <a:r>
              <a:rPr lang="en-US" dirty="0"/>
              <a:t>Posttraumatic stress</a:t>
            </a:r>
          </a:p>
          <a:p>
            <a:pPr lvl="1"/>
            <a:r>
              <a:rPr lang="en-US" dirty="0"/>
              <a:t>Alcohol use</a:t>
            </a:r>
          </a:p>
          <a:p>
            <a:pPr lvl="1"/>
            <a:r>
              <a:rPr lang="en-US" dirty="0"/>
              <a:t>Demographics</a:t>
            </a:r>
          </a:p>
          <a:p>
            <a:r>
              <a:rPr lang="en-CA" dirty="0"/>
              <a:t>Preferred sources of social support in managing work-related stress</a:t>
            </a:r>
          </a:p>
        </p:txBody>
      </p:sp>
    </p:spTree>
    <p:extLst>
      <p:ext uri="{BB962C8B-B14F-4D97-AF65-F5344CB8AC3E}">
        <p14:creationId xmlns:p14="http://schemas.microsoft.com/office/powerpoint/2010/main" val="1666116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RESULTS</a:t>
            </a:r>
          </a:p>
        </p:txBody>
      </p:sp>
      <p:sp>
        <p:nvSpPr>
          <p:cNvPr id="3" name="Content Placeholder 2"/>
          <p:cNvSpPr>
            <a:spLocks noGrp="1"/>
          </p:cNvSpPr>
          <p:nvPr>
            <p:ph idx="1"/>
          </p:nvPr>
        </p:nvSpPr>
        <p:spPr>
          <a:xfrm>
            <a:off x="581192" y="2228003"/>
            <a:ext cx="7989752" cy="4248997"/>
          </a:xfrm>
        </p:spPr>
        <p:txBody>
          <a:bodyPr>
            <a:normAutofit/>
          </a:bodyPr>
          <a:lstStyle/>
          <a:p>
            <a:r>
              <a:rPr lang="en-CA" dirty="0"/>
              <a:t>5.6% exceeded the </a:t>
            </a:r>
            <a:r>
              <a:rPr lang="en-CA" dirty="0" err="1"/>
              <a:t>cutoff</a:t>
            </a:r>
            <a:r>
              <a:rPr lang="en-CA" dirty="0"/>
              <a:t> for PTSD</a:t>
            </a:r>
          </a:p>
          <a:p>
            <a:endParaRPr lang="en-US" dirty="0"/>
          </a:p>
          <a:p>
            <a:r>
              <a:rPr lang="en-US" dirty="0"/>
              <a:t>Controlling for length of service, age, gender, hours worked, income, level of training, and marital status….</a:t>
            </a:r>
          </a:p>
          <a:p>
            <a:pPr marL="0" indent="0">
              <a:buNone/>
            </a:pPr>
            <a:r>
              <a:rPr lang="en-CA" dirty="0">
                <a:solidFill>
                  <a:srgbClr val="0070C0"/>
                </a:solidFill>
              </a:rPr>
              <a:t>	Operational stress and Operational stress x critical incident stress remained 	significant predictors of PTSS (p&lt;.01).</a:t>
            </a:r>
          </a:p>
          <a:p>
            <a:endParaRPr lang="en-CA" dirty="0"/>
          </a:p>
          <a:p>
            <a:r>
              <a:rPr lang="en-CA" dirty="0"/>
              <a:t>Note: this study did not replicate the significant relationship between PTSS and organizational stress or alcohol use. </a:t>
            </a:r>
          </a:p>
          <a:p>
            <a:endParaRPr lang="en-CA" dirty="0"/>
          </a:p>
        </p:txBody>
      </p:sp>
    </p:spTree>
    <p:extLst>
      <p:ext uri="{BB962C8B-B14F-4D97-AF65-F5344CB8AC3E}">
        <p14:creationId xmlns:p14="http://schemas.microsoft.com/office/powerpoint/2010/main" val="2856681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Results - Preferred sources of social support for managing work related stress</a:t>
            </a:r>
          </a:p>
        </p:txBody>
      </p:sp>
      <p:sp>
        <p:nvSpPr>
          <p:cNvPr id="3" name="Content Placeholder 2"/>
          <p:cNvSpPr>
            <a:spLocks noGrp="1"/>
          </p:cNvSpPr>
          <p:nvPr>
            <p:ph idx="1"/>
          </p:nvPr>
        </p:nvSpPr>
        <p:spPr>
          <a:xfrm>
            <a:off x="581192" y="1981201"/>
            <a:ext cx="7989752" cy="4306824"/>
          </a:xfrm>
        </p:spPr>
        <p:txBody>
          <a:bodyPr>
            <a:normAutofit/>
          </a:bodyPr>
          <a:lstStyle/>
          <a:p>
            <a:r>
              <a:rPr lang="en-CA" dirty="0"/>
              <a:t>A family member or friend 81.4% </a:t>
            </a:r>
          </a:p>
          <a:p>
            <a:r>
              <a:rPr lang="en-CA" dirty="0"/>
              <a:t>Your partner 73.2% </a:t>
            </a:r>
          </a:p>
          <a:p>
            <a:endParaRPr lang="en-CA" sz="900" dirty="0"/>
          </a:p>
          <a:p>
            <a:r>
              <a:rPr lang="en-CA" dirty="0">
                <a:solidFill>
                  <a:schemeClr val="accent2"/>
                </a:solidFill>
              </a:rPr>
              <a:t>A co-worker 49.7% </a:t>
            </a:r>
          </a:p>
          <a:p>
            <a:r>
              <a:rPr lang="en-CA" dirty="0">
                <a:solidFill>
                  <a:schemeClr val="accent2"/>
                </a:solidFill>
              </a:rPr>
              <a:t>The employee assistance program/another therapist 38.6%</a:t>
            </a:r>
          </a:p>
          <a:p>
            <a:endParaRPr lang="en-CA" sz="900" dirty="0">
              <a:solidFill>
                <a:schemeClr val="accent2"/>
              </a:solidFill>
            </a:endParaRPr>
          </a:p>
          <a:p>
            <a:r>
              <a:rPr lang="en-CA" dirty="0">
                <a:solidFill>
                  <a:schemeClr val="accent3"/>
                </a:solidFill>
              </a:rPr>
              <a:t>A union representative 22.1% </a:t>
            </a:r>
          </a:p>
          <a:p>
            <a:r>
              <a:rPr lang="it-IT" dirty="0">
                <a:solidFill>
                  <a:schemeClr val="accent3"/>
                </a:solidFill>
              </a:rPr>
              <a:t>A supervisor 17.2% </a:t>
            </a:r>
          </a:p>
          <a:p>
            <a:endParaRPr lang="it-IT" sz="900" dirty="0">
              <a:solidFill>
                <a:schemeClr val="accent3"/>
              </a:solidFill>
            </a:endParaRPr>
          </a:p>
          <a:p>
            <a:r>
              <a:rPr lang="pt-BR" dirty="0">
                <a:solidFill>
                  <a:schemeClr val="accent4"/>
                </a:solidFill>
              </a:rPr>
              <a:t>A base hospital educator 7.6% </a:t>
            </a:r>
            <a:endParaRPr lang="en-CA" dirty="0"/>
          </a:p>
        </p:txBody>
      </p:sp>
      <p:sp>
        <p:nvSpPr>
          <p:cNvPr id="7" name="TextBox 6"/>
          <p:cNvSpPr txBox="1"/>
          <p:nvPr/>
        </p:nvSpPr>
        <p:spPr>
          <a:xfrm>
            <a:off x="76200" y="6288024"/>
            <a:ext cx="8982424" cy="523220"/>
          </a:xfrm>
          <a:prstGeom prst="rect">
            <a:avLst/>
          </a:prstGeom>
          <a:noFill/>
        </p:spPr>
        <p:txBody>
          <a:bodyPr wrap="square" rtlCol="0">
            <a:spAutoFit/>
          </a:bodyPr>
          <a:lstStyle/>
          <a:p>
            <a:pPr algn="r"/>
            <a:r>
              <a:rPr lang="en-CA" sz="1400" b="1" dirty="0"/>
              <a:t>Donnelly, E. A.</a:t>
            </a:r>
            <a:r>
              <a:rPr lang="en-CA" sz="1400" dirty="0"/>
              <a:t>, Bradford, P., Davis, M., Hedges, C., &amp; </a:t>
            </a:r>
            <a:r>
              <a:rPr lang="en-CA" sz="1400" dirty="0" err="1"/>
              <a:t>Klingel</a:t>
            </a:r>
            <a:r>
              <a:rPr lang="en-CA" sz="1400" dirty="0"/>
              <a:t>, M. (2015).  Predictors of posttraumatic stress and preferred sources of social support in Canadian paramedics. </a:t>
            </a:r>
            <a:r>
              <a:rPr lang="en-CA" sz="1400" i="1" dirty="0"/>
              <a:t>Canadian Journal of Emergency Medicine, </a:t>
            </a:r>
            <a:r>
              <a:rPr lang="en-CA" sz="1400" dirty="0"/>
              <a:t>1-8</a:t>
            </a:r>
            <a:r>
              <a:rPr lang="en-CA" sz="1400" i="1" dirty="0"/>
              <a:t>.  </a:t>
            </a:r>
            <a:r>
              <a:rPr lang="en-CA" sz="1400" dirty="0"/>
              <a:t>doi:10.1017/cem.2015.92</a:t>
            </a:r>
          </a:p>
        </p:txBody>
      </p:sp>
    </p:spTree>
    <p:extLst>
      <p:ext uri="{BB962C8B-B14F-4D97-AF65-F5344CB8AC3E}">
        <p14:creationId xmlns:p14="http://schemas.microsoft.com/office/powerpoint/2010/main" val="2760143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What does it all mean?</a:t>
            </a:r>
          </a:p>
        </p:txBody>
      </p:sp>
      <p:sp>
        <p:nvSpPr>
          <p:cNvPr id="3" name="Content Placeholder 2"/>
          <p:cNvSpPr>
            <a:spLocks noGrp="1"/>
          </p:cNvSpPr>
          <p:nvPr>
            <p:ph idx="1"/>
          </p:nvPr>
        </p:nvSpPr>
        <p:spPr>
          <a:xfrm>
            <a:off x="581192" y="2228003"/>
            <a:ext cx="7989752" cy="4096597"/>
          </a:xfrm>
        </p:spPr>
        <p:txBody>
          <a:bodyPr/>
          <a:lstStyle/>
          <a:p>
            <a:r>
              <a:rPr lang="en-CA" sz="2000" dirty="0"/>
              <a:t>Operational stress appears to have the same relationship to PTSS in the Canadian context</a:t>
            </a:r>
          </a:p>
          <a:p>
            <a:r>
              <a:rPr lang="en-CA" sz="2000" dirty="0"/>
              <a:t>The other findings weren’t replicated, which may be due to </a:t>
            </a:r>
          </a:p>
          <a:p>
            <a:pPr lvl="1"/>
            <a:r>
              <a:rPr lang="en-CA" sz="1800" dirty="0"/>
              <a:t>Structural differences</a:t>
            </a:r>
          </a:p>
          <a:p>
            <a:pPr lvl="1"/>
            <a:r>
              <a:rPr lang="en-CA" sz="1800" dirty="0"/>
              <a:t>Sample size</a:t>
            </a:r>
          </a:p>
          <a:p>
            <a:r>
              <a:rPr lang="en-CA" sz="2000" dirty="0"/>
              <a:t>Clear differences in preferred sources of support</a:t>
            </a:r>
          </a:p>
          <a:p>
            <a:pPr lvl="1"/>
            <a:r>
              <a:rPr lang="en-CA" sz="1800" dirty="0"/>
              <a:t>May provide support for peer-driven interventions </a:t>
            </a:r>
          </a:p>
          <a:p>
            <a:pPr lvl="1"/>
            <a:endParaRPr lang="en-CA" dirty="0"/>
          </a:p>
        </p:txBody>
      </p:sp>
    </p:spTree>
    <p:extLst>
      <p:ext uri="{BB962C8B-B14F-4D97-AF65-F5344CB8AC3E}">
        <p14:creationId xmlns:p14="http://schemas.microsoft.com/office/powerpoint/2010/main" val="30172243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Study #3: </a:t>
            </a:r>
            <a:br>
              <a:rPr lang="en-CA" dirty="0"/>
            </a:br>
            <a:r>
              <a:rPr lang="en-CA" dirty="0"/>
              <a:t>Stress and Safety</a:t>
            </a:r>
          </a:p>
        </p:txBody>
      </p:sp>
      <p:sp>
        <p:nvSpPr>
          <p:cNvPr id="3" name="Content Placeholder 2"/>
          <p:cNvSpPr>
            <a:spLocks noGrp="1"/>
          </p:cNvSpPr>
          <p:nvPr>
            <p:ph idx="1"/>
          </p:nvPr>
        </p:nvSpPr>
        <p:spPr>
          <a:xfrm>
            <a:off x="581192" y="1981200"/>
            <a:ext cx="7989752" cy="4477597"/>
          </a:xfrm>
        </p:spPr>
        <p:txBody>
          <a:bodyPr>
            <a:normAutofit/>
          </a:bodyPr>
          <a:lstStyle/>
          <a:p>
            <a:r>
              <a:rPr lang="en-CA" sz="2000" dirty="0"/>
              <a:t>Replication, expansion, and extension of previous studies</a:t>
            </a:r>
          </a:p>
          <a:p>
            <a:r>
              <a:rPr lang="en-CA" sz="2000" dirty="0"/>
              <a:t>Involved 10 EMS services in Ontario, multiple waves of data collection</a:t>
            </a:r>
          </a:p>
          <a:p>
            <a:r>
              <a:rPr lang="en-CA" sz="2000" dirty="0"/>
              <a:t>Assessed chronic and critical incident stress, posttraumatic stress, fatigue, and safety outcomes </a:t>
            </a:r>
          </a:p>
          <a:p>
            <a:pPr lvl="1"/>
            <a:r>
              <a:rPr lang="en-CA" sz="1800" dirty="0"/>
              <a:t>Paramedic injury</a:t>
            </a:r>
          </a:p>
          <a:p>
            <a:pPr lvl="1"/>
            <a:r>
              <a:rPr lang="en-CA" sz="1800" dirty="0"/>
              <a:t>Medical errors</a:t>
            </a:r>
          </a:p>
          <a:p>
            <a:pPr lvl="1"/>
            <a:r>
              <a:rPr lang="en-CA" sz="1800" dirty="0"/>
              <a:t>Safety compromising behaviors</a:t>
            </a:r>
          </a:p>
          <a:p>
            <a:pPr marL="324000" lvl="1" indent="0">
              <a:buNone/>
            </a:pPr>
            <a:endParaRPr lang="en-CA" sz="1800" dirty="0"/>
          </a:p>
          <a:p>
            <a:r>
              <a:rPr lang="en-CA" sz="2000" dirty="0"/>
              <a:t>Supported by a grant from the Paramedic Chiefs of Canada</a:t>
            </a:r>
          </a:p>
        </p:txBody>
      </p:sp>
      <p:pic>
        <p:nvPicPr>
          <p:cNvPr id="1026" name="Picture 2" descr="http://www.citig.ca/Data/Sites/1/logos/emscc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5988309"/>
            <a:ext cx="1958410" cy="83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0103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results</a:t>
            </a:r>
          </a:p>
        </p:txBody>
      </p:sp>
      <p:sp>
        <p:nvSpPr>
          <p:cNvPr id="3" name="Content Placeholder 2"/>
          <p:cNvSpPr>
            <a:spLocks noGrp="1"/>
          </p:cNvSpPr>
          <p:nvPr>
            <p:ph idx="1"/>
          </p:nvPr>
        </p:nvSpPr>
        <p:spPr/>
        <p:txBody>
          <a:bodyPr/>
          <a:lstStyle/>
          <a:p>
            <a:pPr marL="0" indent="0">
              <a:buNone/>
            </a:pPr>
            <a:r>
              <a:rPr lang="en-US" sz="2000" dirty="0"/>
              <a:t>In the past three months…</a:t>
            </a:r>
          </a:p>
          <a:p>
            <a:r>
              <a:rPr lang="en-US" sz="2000" dirty="0"/>
              <a:t>80.2% of paramedics reported being injured or exposed to a pathogen</a:t>
            </a:r>
          </a:p>
          <a:p>
            <a:r>
              <a:rPr lang="en-US" sz="2000" dirty="0"/>
              <a:t>95.3% reported safety compromising behaviors</a:t>
            </a:r>
          </a:p>
          <a:p>
            <a:r>
              <a:rPr lang="en-US" sz="2000" dirty="0"/>
              <a:t>76.4% reported making medical errors</a:t>
            </a:r>
          </a:p>
          <a:p>
            <a:endParaRPr lang="en-US" sz="2000" dirty="0"/>
          </a:p>
          <a:p>
            <a:r>
              <a:rPr lang="en-US" sz="2000" dirty="0"/>
              <a:t>54.9% reported being fatigued at work</a:t>
            </a:r>
          </a:p>
          <a:p>
            <a:r>
              <a:rPr lang="en-US" sz="2000" dirty="0"/>
              <a:t>14.5% met the clinical cut off for probable PTSD</a:t>
            </a:r>
            <a:endParaRPr lang="en-CA" dirty="0"/>
          </a:p>
        </p:txBody>
      </p:sp>
      <p:pic>
        <p:nvPicPr>
          <p:cNvPr id="5" name="Picture 4"/>
          <p:cNvPicPr>
            <a:picLocks noChangeAspect="1"/>
          </p:cNvPicPr>
          <p:nvPr/>
        </p:nvPicPr>
        <p:blipFill>
          <a:blip r:embed="rId2"/>
          <a:stretch>
            <a:fillRect/>
          </a:stretch>
        </p:blipFill>
        <p:spPr>
          <a:xfrm>
            <a:off x="6248400" y="4439573"/>
            <a:ext cx="2190750" cy="1876425"/>
          </a:xfrm>
          <a:prstGeom prst="rect">
            <a:avLst/>
          </a:prstGeom>
        </p:spPr>
      </p:pic>
    </p:spTree>
    <p:extLst>
      <p:ext uri="{BB962C8B-B14F-4D97-AF65-F5344CB8AC3E}">
        <p14:creationId xmlns:p14="http://schemas.microsoft.com/office/powerpoint/2010/main" val="965331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Results: Fatigue</a:t>
            </a:r>
          </a:p>
        </p:txBody>
      </p:sp>
      <p:sp>
        <p:nvSpPr>
          <p:cNvPr id="3" name="Content Placeholder 2"/>
          <p:cNvSpPr>
            <a:spLocks noGrp="1"/>
          </p:cNvSpPr>
          <p:nvPr>
            <p:ph idx="1"/>
          </p:nvPr>
        </p:nvSpPr>
        <p:spPr>
          <a:xfrm>
            <a:off x="581192" y="2228003"/>
            <a:ext cx="7989752" cy="4325197"/>
          </a:xfrm>
        </p:spPr>
        <p:txBody>
          <a:bodyPr>
            <a:normAutofit/>
          </a:bodyPr>
          <a:lstStyle/>
          <a:p>
            <a:r>
              <a:rPr lang="en-US" dirty="0"/>
              <a:t>If a paramedic reported being fatigued, they were significantly more likely to report</a:t>
            </a:r>
          </a:p>
          <a:p>
            <a:pPr lvl="1"/>
            <a:r>
              <a:rPr lang="en-CA" dirty="0"/>
              <a:t>Injuries (OR 2.7, 95% CI 1.8, 4.0), </a:t>
            </a:r>
          </a:p>
          <a:p>
            <a:pPr lvl="1"/>
            <a:r>
              <a:rPr lang="en-CA" dirty="0"/>
              <a:t>Safety compromising behaviors (OR 3.9, 95% CI 1.6, 10.0), </a:t>
            </a:r>
          </a:p>
          <a:p>
            <a:pPr lvl="1"/>
            <a:r>
              <a:rPr lang="en-CA" dirty="0"/>
              <a:t>Medication errors (OR 1.6, 95% CI 1.1, 2.0). </a:t>
            </a:r>
          </a:p>
          <a:p>
            <a:pPr lvl="1"/>
            <a:endParaRPr lang="en-CA" dirty="0"/>
          </a:p>
          <a:p>
            <a:r>
              <a:rPr lang="en-CA" dirty="0"/>
              <a:t>Paramedics who </a:t>
            </a:r>
            <a:r>
              <a:rPr lang="en-CA" dirty="0">
                <a:solidFill>
                  <a:srgbClr val="0070C0"/>
                </a:solidFill>
              </a:rPr>
              <a:t>rotate between day and night shifts </a:t>
            </a:r>
            <a:r>
              <a:rPr lang="en-CA" dirty="0"/>
              <a:t>were more likely to report injury and medication errors </a:t>
            </a:r>
          </a:p>
          <a:p>
            <a:r>
              <a:rPr lang="en-CA" dirty="0"/>
              <a:t>Paramedics who worked </a:t>
            </a:r>
            <a:r>
              <a:rPr lang="en-CA" dirty="0">
                <a:solidFill>
                  <a:srgbClr val="0070C0"/>
                </a:solidFill>
              </a:rPr>
              <a:t>12 or more hours per shift </a:t>
            </a:r>
            <a:r>
              <a:rPr lang="en-CA" dirty="0"/>
              <a:t>were more likely to report injury and medication errors</a:t>
            </a:r>
          </a:p>
          <a:p>
            <a:r>
              <a:rPr lang="en-CA" dirty="0"/>
              <a:t>Finally, paramedics who worked over </a:t>
            </a:r>
            <a:r>
              <a:rPr lang="en-CA" dirty="0">
                <a:solidFill>
                  <a:srgbClr val="0070C0"/>
                </a:solidFill>
              </a:rPr>
              <a:t>40 hours weekly </a:t>
            </a:r>
            <a:r>
              <a:rPr lang="en-CA" dirty="0"/>
              <a:t>were more likely to report injury and safety compromising behaviors </a:t>
            </a:r>
            <a:endParaRPr lang="en-US" sz="1200" dirty="0"/>
          </a:p>
          <a:p>
            <a:pPr marL="0" indent="0">
              <a:buNone/>
            </a:pPr>
            <a:endParaRPr lang="en-US" dirty="0"/>
          </a:p>
        </p:txBody>
      </p:sp>
    </p:spTree>
    <p:extLst>
      <p:ext uri="{BB962C8B-B14F-4D97-AF65-F5344CB8AC3E}">
        <p14:creationId xmlns:p14="http://schemas.microsoft.com/office/powerpoint/2010/main" val="996475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Results: Safety outcomes</a:t>
            </a:r>
          </a:p>
        </p:txBody>
      </p:sp>
      <p:sp>
        <p:nvSpPr>
          <p:cNvPr id="3" name="Content Placeholder 2"/>
          <p:cNvSpPr>
            <a:spLocks noGrp="1"/>
          </p:cNvSpPr>
          <p:nvPr>
            <p:ph sz="half" idx="1"/>
          </p:nvPr>
        </p:nvSpPr>
        <p:spPr/>
        <p:txBody>
          <a:bodyPr>
            <a:normAutofit fontScale="77500" lnSpcReduction="20000"/>
          </a:bodyPr>
          <a:lstStyle/>
          <a:p>
            <a:r>
              <a:rPr lang="en-CA" sz="2400" dirty="0">
                <a:solidFill>
                  <a:srgbClr val="0070C0"/>
                </a:solidFill>
              </a:rPr>
              <a:t>Injury</a:t>
            </a:r>
            <a:r>
              <a:rPr lang="en-CA" sz="2400" dirty="0"/>
              <a:t> was significantly related to </a:t>
            </a:r>
          </a:p>
          <a:p>
            <a:pPr lvl="1"/>
            <a:r>
              <a:rPr lang="en-CA" sz="2200" dirty="0"/>
              <a:t>fatigue (p&lt;.02), </a:t>
            </a:r>
          </a:p>
          <a:p>
            <a:pPr lvl="1"/>
            <a:r>
              <a:rPr lang="en-CA" sz="2200" dirty="0"/>
              <a:t>organizational stress (p&lt;.05), </a:t>
            </a:r>
          </a:p>
          <a:p>
            <a:pPr lvl="1"/>
            <a:r>
              <a:rPr lang="en-CA" sz="2200" dirty="0"/>
              <a:t>critical incident stress (p&lt;.01) </a:t>
            </a:r>
          </a:p>
          <a:p>
            <a:pPr lvl="1"/>
            <a:r>
              <a:rPr lang="en-CA" sz="2200" dirty="0"/>
              <a:t>PTSS (p&lt;.01) </a:t>
            </a:r>
          </a:p>
          <a:p>
            <a:pPr lvl="1"/>
            <a:r>
              <a:rPr lang="en-CA" sz="2200" dirty="0"/>
              <a:t>Paramedic Service (p&lt;.01).</a:t>
            </a:r>
          </a:p>
          <a:p>
            <a:pPr lvl="1"/>
            <a:endParaRPr lang="en-US" sz="2200" dirty="0"/>
          </a:p>
          <a:p>
            <a:r>
              <a:rPr lang="en-CA" sz="2400" dirty="0">
                <a:solidFill>
                  <a:srgbClr val="0070C0"/>
                </a:solidFill>
              </a:rPr>
              <a:t>Medication errors </a:t>
            </a:r>
            <a:r>
              <a:rPr lang="en-CA" sz="2400" dirty="0"/>
              <a:t>were significantly related to </a:t>
            </a:r>
          </a:p>
          <a:p>
            <a:pPr lvl="1"/>
            <a:r>
              <a:rPr lang="en-CA" sz="2200" dirty="0"/>
              <a:t>fatigue (p=.01) </a:t>
            </a:r>
          </a:p>
          <a:p>
            <a:pPr lvl="1"/>
            <a:r>
              <a:rPr lang="en-CA" sz="2200" dirty="0"/>
              <a:t>Paramedic Service (p&lt;.05).</a:t>
            </a:r>
          </a:p>
        </p:txBody>
      </p:sp>
      <p:sp>
        <p:nvSpPr>
          <p:cNvPr id="4" name="Content Placeholder 3">
            <a:extLst>
              <a:ext uri="{FF2B5EF4-FFF2-40B4-BE49-F238E27FC236}">
                <a16:creationId xmlns:a16="http://schemas.microsoft.com/office/drawing/2014/main" xmlns="" id="{0514CC6B-CF78-46D4-9EB6-879A2219C4A0}"/>
              </a:ext>
            </a:extLst>
          </p:cNvPr>
          <p:cNvSpPr>
            <a:spLocks noGrp="1"/>
          </p:cNvSpPr>
          <p:nvPr>
            <p:ph sz="half" idx="2"/>
          </p:nvPr>
        </p:nvSpPr>
        <p:spPr/>
        <p:txBody>
          <a:bodyPr>
            <a:normAutofit fontScale="77500" lnSpcReduction="20000"/>
          </a:bodyPr>
          <a:lstStyle/>
          <a:p>
            <a:r>
              <a:rPr lang="en-CA" sz="2400" dirty="0">
                <a:solidFill>
                  <a:srgbClr val="0070C0"/>
                </a:solidFill>
              </a:rPr>
              <a:t>Safety compromising behaviors </a:t>
            </a:r>
            <a:r>
              <a:rPr lang="en-CA" sz="2400" dirty="0"/>
              <a:t>were significantly associated with </a:t>
            </a:r>
          </a:p>
          <a:p>
            <a:pPr lvl="1"/>
            <a:r>
              <a:rPr lang="en-CA" sz="2200" dirty="0"/>
              <a:t>fatigue (p&lt;.01), </a:t>
            </a:r>
          </a:p>
          <a:p>
            <a:pPr lvl="1"/>
            <a:r>
              <a:rPr lang="en-CA" sz="2200" dirty="0"/>
              <a:t>organizational stress (p&lt;.01),</a:t>
            </a:r>
          </a:p>
          <a:p>
            <a:pPr lvl="1"/>
            <a:r>
              <a:rPr lang="en-CA" sz="2200" dirty="0"/>
              <a:t>critical incident stress (p&lt;.01), </a:t>
            </a:r>
          </a:p>
          <a:p>
            <a:pPr lvl="1"/>
            <a:r>
              <a:rPr lang="en-CA" sz="2200" dirty="0"/>
              <a:t>Paramedic Service (p&lt;.05).</a:t>
            </a:r>
          </a:p>
          <a:p>
            <a:endParaRPr lang="en-CA" dirty="0"/>
          </a:p>
        </p:txBody>
      </p:sp>
    </p:spTree>
    <p:extLst>
      <p:ext uri="{BB962C8B-B14F-4D97-AF65-F5344CB8AC3E}">
        <p14:creationId xmlns:p14="http://schemas.microsoft.com/office/powerpoint/2010/main" val="2786362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 what to do?</a:t>
            </a:r>
          </a:p>
        </p:txBody>
      </p:sp>
      <p:sp>
        <p:nvSpPr>
          <p:cNvPr id="5" name="Content Placeholder 4"/>
          <p:cNvSpPr>
            <a:spLocks noGrp="1"/>
          </p:cNvSpPr>
          <p:nvPr>
            <p:ph idx="1"/>
          </p:nvPr>
        </p:nvSpPr>
        <p:spPr>
          <a:xfrm>
            <a:off x="581192" y="2228003"/>
            <a:ext cx="7989752" cy="4401397"/>
          </a:xfrm>
        </p:spPr>
        <p:txBody>
          <a:bodyPr>
            <a:normAutofit lnSpcReduction="10000"/>
          </a:bodyPr>
          <a:lstStyle/>
          <a:p>
            <a:r>
              <a:rPr lang="en-US" sz="2000" dirty="0"/>
              <a:t>We need to better manage stress in EMS </a:t>
            </a:r>
          </a:p>
          <a:p>
            <a:pPr lvl="1"/>
            <a:r>
              <a:rPr lang="en-US" sz="1800" dirty="0"/>
              <a:t>Think holistically and broaden our idea of workplace stress</a:t>
            </a:r>
          </a:p>
          <a:p>
            <a:r>
              <a:rPr lang="en-US" sz="2000" dirty="0"/>
              <a:t>Consider prevention efforts</a:t>
            </a:r>
          </a:p>
          <a:p>
            <a:pPr lvl="1"/>
            <a:r>
              <a:rPr lang="en-US" sz="1800" dirty="0"/>
              <a:t>Education</a:t>
            </a:r>
          </a:p>
          <a:p>
            <a:pPr lvl="1"/>
            <a:r>
              <a:rPr lang="en-US" sz="1800" dirty="0"/>
              <a:t>Mentorship</a:t>
            </a:r>
          </a:p>
          <a:p>
            <a:pPr lvl="1"/>
            <a:r>
              <a:rPr lang="en-US" sz="1800" dirty="0"/>
              <a:t>Reduce stigma </a:t>
            </a:r>
          </a:p>
          <a:p>
            <a:r>
              <a:rPr lang="en-US" sz="2000" dirty="0"/>
              <a:t>Reduce risk by maximizing support</a:t>
            </a:r>
          </a:p>
          <a:p>
            <a:pPr lvl="1"/>
            <a:r>
              <a:rPr lang="en-US" sz="1800" dirty="0"/>
              <a:t>Peer support programs</a:t>
            </a:r>
          </a:p>
          <a:p>
            <a:pPr lvl="1"/>
            <a:r>
              <a:rPr lang="en-US" sz="1800" dirty="0"/>
              <a:t>Involving family </a:t>
            </a:r>
          </a:p>
          <a:p>
            <a:pPr lvl="1"/>
            <a:r>
              <a:rPr lang="en-US" sz="1800" dirty="0"/>
              <a:t>Creating EMS specific stress reduction curricula</a:t>
            </a:r>
          </a:p>
          <a:p>
            <a:pPr lvl="1"/>
            <a:r>
              <a:rPr lang="en-US" sz="1800" dirty="0"/>
              <a:t>Work for organizational change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 is it stressful to work as a paramedic?</a:t>
            </a:r>
          </a:p>
        </p:txBody>
      </p:sp>
      <p:sp>
        <p:nvSpPr>
          <p:cNvPr id="3" name="Content Placeholder 2"/>
          <p:cNvSpPr>
            <a:spLocks noGrp="1"/>
          </p:cNvSpPr>
          <p:nvPr>
            <p:ph idx="1"/>
          </p:nvPr>
        </p:nvSpPr>
        <p:spPr/>
        <p:txBody>
          <a:bodyPr>
            <a:normAutofit lnSpcReduction="10000"/>
          </a:bodyPr>
          <a:lstStyle/>
          <a:p>
            <a:r>
              <a:rPr lang="en-US" sz="2000" dirty="0"/>
              <a:t>Yes. </a:t>
            </a:r>
          </a:p>
          <a:p>
            <a:endParaRPr lang="en-US" sz="2000" dirty="0"/>
          </a:p>
          <a:p>
            <a:r>
              <a:rPr lang="en-US" sz="2000" dirty="0"/>
              <a:t>Critical incident stress </a:t>
            </a:r>
          </a:p>
          <a:p>
            <a:pPr lvl="1"/>
            <a:r>
              <a:rPr lang="en-US" sz="1800" dirty="0"/>
              <a:t>Any situation faced by personnel that causes them to experience unusually strong emotional reactions that have the potential to interfere with their ability to function on scene or after the call.</a:t>
            </a:r>
          </a:p>
          <a:p>
            <a:pPr lvl="1">
              <a:buNone/>
            </a:pPr>
            <a:endParaRPr lang="en-US" sz="1800" dirty="0"/>
          </a:p>
          <a:p>
            <a:r>
              <a:rPr lang="en-US" sz="2000" dirty="0"/>
              <a:t>Every day stresses (chronic stress)</a:t>
            </a:r>
          </a:p>
          <a:p>
            <a:pPr lvl="1"/>
            <a:r>
              <a:rPr lang="en-US" sz="1800" dirty="0"/>
              <a:t>Enduring problems, conflicts, and threats that many people face in their daily lives</a:t>
            </a:r>
            <a:r>
              <a:rPr lang="en-US" dirty="0"/>
              <a:t>. </a:t>
            </a: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 what to do? </a:t>
            </a:r>
            <a:endParaRPr lang="en-CA" dirty="0"/>
          </a:p>
        </p:txBody>
      </p:sp>
      <p:sp>
        <p:nvSpPr>
          <p:cNvPr id="3" name="Content Placeholder 2"/>
          <p:cNvSpPr>
            <a:spLocks noGrp="1"/>
          </p:cNvSpPr>
          <p:nvPr>
            <p:ph idx="1"/>
          </p:nvPr>
        </p:nvSpPr>
        <p:spPr/>
        <p:txBody>
          <a:bodyPr>
            <a:noAutofit/>
          </a:bodyPr>
          <a:lstStyle/>
          <a:p>
            <a:r>
              <a:rPr lang="en-US" sz="2000" dirty="0"/>
              <a:t>Make appropriate care available</a:t>
            </a:r>
          </a:p>
          <a:p>
            <a:pPr lvl="1"/>
            <a:r>
              <a:rPr lang="en-US" sz="2000" dirty="0"/>
              <a:t>Use evidence based best practices</a:t>
            </a:r>
          </a:p>
          <a:p>
            <a:pPr lvl="1"/>
            <a:r>
              <a:rPr lang="en-US" sz="2000" dirty="0"/>
              <a:t>Cultivate mental health professionals that speak the language</a:t>
            </a:r>
          </a:p>
          <a:p>
            <a:pPr lvl="1"/>
            <a:r>
              <a:rPr lang="en-US" sz="2000" dirty="0"/>
              <a:t>Minimize barriers to accessing existing mental health services</a:t>
            </a:r>
          </a:p>
          <a:p>
            <a:r>
              <a:rPr lang="en-US" sz="2000" dirty="0"/>
              <a:t>More research</a:t>
            </a:r>
          </a:p>
          <a:p>
            <a:pPr lvl="1"/>
            <a:r>
              <a:rPr lang="en-US" sz="2000" dirty="0"/>
              <a:t>What works?  Evaluate existing and new interventions.</a:t>
            </a:r>
          </a:p>
          <a:p>
            <a:pPr lvl="1"/>
            <a:r>
              <a:rPr lang="en-US" sz="2000" dirty="0"/>
              <a:t>What do we know about resilience in EMS?</a:t>
            </a:r>
          </a:p>
          <a:p>
            <a:r>
              <a:rPr lang="en-US" sz="2000" dirty="0"/>
              <a:t>Keep up the conversation</a:t>
            </a:r>
            <a:r>
              <a:rPr lang="en-US" sz="2400" dirty="0"/>
              <a:t>!</a:t>
            </a:r>
            <a:endParaRPr lang="en-CA" sz="2400" dirty="0"/>
          </a:p>
        </p:txBody>
      </p:sp>
    </p:spTree>
    <p:extLst>
      <p:ext uri="{BB962C8B-B14F-4D97-AF65-F5344CB8AC3E}">
        <p14:creationId xmlns:p14="http://schemas.microsoft.com/office/powerpoint/2010/main" val="3840179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Any questions?</a:t>
            </a:r>
          </a:p>
        </p:txBody>
      </p:sp>
      <p:sp>
        <p:nvSpPr>
          <p:cNvPr id="5" name="Content Placeholder 4"/>
          <p:cNvSpPr>
            <a:spLocks noGrp="1"/>
          </p:cNvSpPr>
          <p:nvPr>
            <p:ph idx="1"/>
          </p:nvPr>
        </p:nvSpPr>
        <p:spPr/>
        <p:txBody>
          <a:bodyPr/>
          <a:lstStyle/>
          <a:p>
            <a:pPr>
              <a:buNone/>
            </a:pPr>
            <a:r>
              <a:rPr lang="en-US" dirty="0"/>
              <a:t>  </a:t>
            </a:r>
          </a:p>
        </p:txBody>
      </p:sp>
      <p:sp>
        <p:nvSpPr>
          <p:cNvPr id="3" name="Content Placeholder 2">
            <a:extLst>
              <a:ext uri="{FF2B5EF4-FFF2-40B4-BE49-F238E27FC236}">
                <a16:creationId xmlns:a16="http://schemas.microsoft.com/office/drawing/2014/main" xmlns="" id="{103BD6FC-D564-4125-9813-CD99C7A70208}"/>
              </a:ext>
            </a:extLst>
          </p:cNvPr>
          <p:cNvSpPr>
            <a:spLocks noGrp="1"/>
          </p:cNvSpPr>
          <p:nvPr>
            <p:ph sz="half" idx="4294967295"/>
          </p:nvPr>
        </p:nvSpPr>
        <p:spPr>
          <a:xfrm>
            <a:off x="581192" y="2228003"/>
            <a:ext cx="7989752" cy="3767985"/>
          </a:xfrm>
        </p:spPr>
        <p:txBody>
          <a:bodyPr/>
          <a:lstStyle/>
          <a:p>
            <a:pPr marL="0" algn="ctr">
              <a:spcBef>
                <a:spcPts val="0"/>
              </a:spcBef>
              <a:buNone/>
            </a:pPr>
            <a:endParaRPr lang="en-US" dirty="0"/>
          </a:p>
          <a:p>
            <a:pPr marL="0" algn="ctr">
              <a:spcBef>
                <a:spcPts val="0"/>
              </a:spcBef>
              <a:spcAft>
                <a:spcPts val="0"/>
              </a:spcAft>
              <a:buNone/>
            </a:pPr>
            <a:r>
              <a:rPr lang="en-US" sz="2400" dirty="0"/>
              <a:t>If you have questions, </a:t>
            </a:r>
          </a:p>
          <a:p>
            <a:pPr marL="0" algn="ctr">
              <a:spcBef>
                <a:spcPts val="0"/>
              </a:spcBef>
              <a:spcAft>
                <a:spcPts val="0"/>
              </a:spcAft>
              <a:buNone/>
            </a:pPr>
            <a:r>
              <a:rPr lang="en-US" sz="2400" dirty="0"/>
              <a:t>would like copies of any of this research,  </a:t>
            </a:r>
          </a:p>
          <a:p>
            <a:pPr marL="0" algn="ctr">
              <a:spcBef>
                <a:spcPts val="0"/>
              </a:spcBef>
              <a:spcAft>
                <a:spcPts val="0"/>
              </a:spcAft>
              <a:buNone/>
            </a:pPr>
            <a:r>
              <a:rPr lang="en-US" sz="2400" dirty="0"/>
              <a:t>or would like to continue the conversation, </a:t>
            </a:r>
          </a:p>
          <a:p>
            <a:pPr marL="0" algn="ctr">
              <a:spcBef>
                <a:spcPts val="0"/>
              </a:spcBef>
              <a:spcAft>
                <a:spcPts val="0"/>
              </a:spcAft>
              <a:buNone/>
            </a:pPr>
            <a:r>
              <a:rPr lang="en-US" sz="2400" dirty="0"/>
              <a:t>please don’t hesitate to contact me!</a:t>
            </a:r>
          </a:p>
          <a:p>
            <a:pPr marL="0" algn="ctr">
              <a:spcBef>
                <a:spcPts val="0"/>
              </a:spcBef>
              <a:buNone/>
            </a:pPr>
            <a:endParaRPr lang="en-US" sz="2400" dirty="0"/>
          </a:p>
          <a:p>
            <a:pPr marL="0" algn="ctr">
              <a:spcBef>
                <a:spcPts val="0"/>
              </a:spcBef>
              <a:buNone/>
            </a:pPr>
            <a:r>
              <a:rPr lang="en-US" sz="2400" dirty="0"/>
              <a:t>Elizabeth A. Donnelly</a:t>
            </a:r>
          </a:p>
          <a:p>
            <a:pPr marL="0" algn="ctr">
              <a:spcBef>
                <a:spcPts val="0"/>
              </a:spcBef>
              <a:buNone/>
            </a:pPr>
            <a:r>
              <a:rPr lang="en-US" sz="2400" dirty="0">
                <a:solidFill>
                  <a:schemeClr val="accent1"/>
                </a:solidFill>
              </a:rPr>
              <a:t>donnelly@uwindsor.ca</a:t>
            </a:r>
          </a:p>
          <a:p>
            <a:pPr marL="0" algn="ctr">
              <a:spcBef>
                <a:spcPts val="0"/>
              </a:spcBef>
              <a:buNone/>
            </a:pPr>
            <a:r>
              <a:rPr lang="en-US" sz="2400" dirty="0">
                <a:solidFill>
                  <a:schemeClr val="accent1"/>
                </a:solidFill>
              </a:rPr>
              <a:t>www.uwindsor.ca/donnelly</a:t>
            </a:r>
          </a:p>
          <a:p>
            <a:endParaRPr lang="en-CA" dirty="0"/>
          </a:p>
        </p:txBody>
      </p:sp>
      <p:pic>
        <p:nvPicPr>
          <p:cNvPr id="12" name="Picture 11">
            <a:extLst>
              <a:ext uri="{FF2B5EF4-FFF2-40B4-BE49-F238E27FC236}">
                <a16:creationId xmlns:a16="http://schemas.microsoft.com/office/drawing/2014/main" xmlns="" id="{3112611A-BE4C-403F-9D9A-D2A1E5992F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53200" y="5544473"/>
            <a:ext cx="1381125" cy="847725"/>
          </a:xfrm>
          <a:prstGeom prst="rect">
            <a:avLst/>
          </a:prstGeom>
        </p:spPr>
      </p:pic>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Chronic stresses in paramedicine</a:t>
            </a:r>
          </a:p>
        </p:txBody>
      </p:sp>
      <p:sp>
        <p:nvSpPr>
          <p:cNvPr id="4" name="Content Placeholder 3"/>
          <p:cNvSpPr>
            <a:spLocks noGrp="1"/>
          </p:cNvSpPr>
          <p:nvPr>
            <p:ph idx="1"/>
          </p:nvPr>
        </p:nvSpPr>
        <p:spPr/>
        <p:txBody>
          <a:bodyPr>
            <a:normAutofit/>
          </a:bodyPr>
          <a:lstStyle/>
          <a:p>
            <a:r>
              <a:rPr lang="en-US" sz="2000" dirty="0"/>
              <a:t>Organizational stress</a:t>
            </a:r>
          </a:p>
          <a:p>
            <a:pPr lvl="1"/>
            <a:r>
              <a:rPr lang="en-CA" sz="1800" dirty="0"/>
              <a:t>Stressors associated with the organizational culture</a:t>
            </a:r>
          </a:p>
          <a:p>
            <a:pPr lvl="1">
              <a:buNone/>
            </a:pPr>
            <a:endParaRPr lang="en-CA" sz="1800" dirty="0"/>
          </a:p>
          <a:p>
            <a:r>
              <a:rPr lang="en-US" sz="2000" dirty="0"/>
              <a:t>Operational stress</a:t>
            </a:r>
          </a:p>
          <a:p>
            <a:pPr lvl="1"/>
            <a:r>
              <a:rPr lang="en-CA" sz="1800" dirty="0"/>
              <a:t>Stress associated with doing the j</a:t>
            </a:r>
            <a:r>
              <a:rPr lang="en-US" sz="1800" dirty="0"/>
              <a:t>ob</a:t>
            </a:r>
          </a:p>
          <a:p>
            <a:pPr lvl="1"/>
            <a:endParaRPr lang="en-US" dirty="0"/>
          </a:p>
        </p:txBody>
      </p:sp>
      <p:sp>
        <p:nvSpPr>
          <p:cNvPr id="5" name="Content Placeholder 4"/>
          <p:cNvSpPr>
            <a:spLocks noGrp="1"/>
          </p:cNvSpPr>
          <p:nvPr>
            <p:ph sz="half" idx="4294967295"/>
          </p:nvPr>
        </p:nvSpPr>
        <p:spPr>
          <a:xfrm>
            <a:off x="5394325" y="1676400"/>
            <a:ext cx="3749675" cy="4343400"/>
          </a:xfrm>
        </p:spPr>
        <p:txBody>
          <a:bodyPr>
            <a:normAutofit/>
          </a:bodyPr>
          <a:lstStyle/>
          <a:p>
            <a:pPr>
              <a:buNone/>
            </a:pPr>
            <a:r>
              <a:rPr lang="en-US" dirty="0"/>
              <a:t>   </a:t>
            </a:r>
          </a:p>
        </p:txBody>
      </p:sp>
      <p:pic>
        <p:nvPicPr>
          <p:cNvPr id="6" name="Picture 3" descr="F:\Linda\pics &amp; cartoons\why work here.gif"/>
          <p:cNvPicPr>
            <a:picLocks noChangeAspect="1" noChangeArrowheads="1"/>
          </p:cNvPicPr>
          <p:nvPr/>
        </p:nvPicPr>
        <p:blipFill>
          <a:blip r:embed="rId3" cstate="print"/>
          <a:stretch>
            <a:fillRect/>
          </a:stretch>
        </p:blipFill>
        <p:spPr bwMode="auto">
          <a:xfrm>
            <a:off x="6161881" y="2848475"/>
            <a:ext cx="2695591" cy="363079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How do we react to work stress?</a:t>
            </a:r>
          </a:p>
        </p:txBody>
      </p:sp>
      <p:sp>
        <p:nvSpPr>
          <p:cNvPr id="6" name="Content Placeholder 5"/>
          <p:cNvSpPr>
            <a:spLocks noGrp="1"/>
          </p:cNvSpPr>
          <p:nvPr>
            <p:ph idx="1"/>
          </p:nvPr>
        </p:nvSpPr>
        <p:spPr/>
        <p:txBody>
          <a:bodyPr>
            <a:normAutofit fontScale="85000" lnSpcReduction="20000"/>
          </a:bodyPr>
          <a:lstStyle/>
          <a:p>
            <a:r>
              <a:rPr lang="en-US" sz="3800" dirty="0"/>
              <a:t>Workplace stress has been linked with</a:t>
            </a:r>
          </a:p>
          <a:p>
            <a:pPr lvl="1"/>
            <a:r>
              <a:rPr lang="en-US" sz="3200" dirty="0"/>
              <a:t>Low job satisfaction</a:t>
            </a:r>
          </a:p>
          <a:p>
            <a:pPr lvl="1"/>
            <a:r>
              <a:rPr lang="en-US" sz="3200" dirty="0"/>
              <a:t>Poor physical health</a:t>
            </a:r>
          </a:p>
          <a:p>
            <a:pPr lvl="1"/>
            <a:r>
              <a:rPr lang="en-US" sz="3200" dirty="0"/>
              <a:t>Depression</a:t>
            </a:r>
          </a:p>
          <a:p>
            <a:pPr lvl="1"/>
            <a:r>
              <a:rPr lang="en-US" sz="3200" dirty="0"/>
              <a:t>Fatigue</a:t>
            </a:r>
          </a:p>
          <a:p>
            <a:pPr lvl="1"/>
            <a:r>
              <a:rPr lang="en-US" sz="3200" dirty="0"/>
              <a:t>Burnout</a:t>
            </a:r>
          </a:p>
          <a:p>
            <a:pPr lvl="1"/>
            <a:r>
              <a:rPr lang="en-US" sz="3200" dirty="0"/>
              <a:t>Posttraumatic stress </a:t>
            </a:r>
          </a:p>
        </p:txBody>
      </p:sp>
      <p:pic>
        <p:nvPicPr>
          <p:cNvPr id="4" name="Picture 3" descr="Picture1.jpg"/>
          <p:cNvPicPr>
            <a:picLocks noChangeAspect="1"/>
          </p:cNvPicPr>
          <p:nvPr/>
        </p:nvPicPr>
        <p:blipFill>
          <a:blip r:embed="rId3" cstate="print"/>
          <a:stretch>
            <a:fillRect/>
          </a:stretch>
        </p:blipFill>
        <p:spPr>
          <a:xfrm>
            <a:off x="5638800" y="3581400"/>
            <a:ext cx="2445629" cy="3048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does it all go together?</a:t>
            </a:r>
          </a:p>
        </p:txBody>
      </p:sp>
      <p:sp>
        <p:nvSpPr>
          <p:cNvPr id="8" name="Content Placeholder 7">
            <a:extLst>
              <a:ext uri="{FF2B5EF4-FFF2-40B4-BE49-F238E27FC236}">
                <a16:creationId xmlns:a16="http://schemas.microsoft.com/office/drawing/2014/main" xmlns="" id="{F4564541-D444-4768-AB4A-D63137D7349C}"/>
              </a:ext>
            </a:extLst>
          </p:cNvPr>
          <p:cNvSpPr>
            <a:spLocks noGrp="1"/>
          </p:cNvSpPr>
          <p:nvPr>
            <p:ph idx="1"/>
          </p:nvPr>
        </p:nvSpPr>
        <p:spPr/>
        <p:txBody>
          <a:bodyPr/>
          <a:lstStyle/>
          <a:p>
            <a:endParaRPr lang="en-CA"/>
          </a:p>
        </p:txBody>
      </p:sp>
      <p:pic>
        <p:nvPicPr>
          <p:cNvPr id="5" name="Picture 6" descr="oval diss model"/>
          <p:cNvPicPr>
            <a:picLocks noChangeAspect="1" noChangeArrowheads="1"/>
          </p:cNvPicPr>
          <p:nvPr/>
        </p:nvPicPr>
        <p:blipFill>
          <a:blip r:embed="rId3" cstate="print"/>
          <a:srcRect/>
          <a:stretch>
            <a:fillRect/>
          </a:stretch>
        </p:blipFill>
        <p:spPr>
          <a:xfrm>
            <a:off x="323223" y="3110462"/>
            <a:ext cx="8505690" cy="2543175"/>
          </a:xfrm>
          <a:prstGeom prst="rect">
            <a:avLst/>
          </a:prstGeom>
          <a:noFill/>
          <a:ln/>
        </p:spPr>
      </p:pic>
      <p:sp>
        <p:nvSpPr>
          <p:cNvPr id="4" name="TextBox 3"/>
          <p:cNvSpPr txBox="1"/>
          <p:nvPr/>
        </p:nvSpPr>
        <p:spPr>
          <a:xfrm>
            <a:off x="937332" y="2133600"/>
            <a:ext cx="1828800" cy="461665"/>
          </a:xfrm>
          <a:prstGeom prst="rect">
            <a:avLst/>
          </a:prstGeom>
          <a:noFill/>
        </p:spPr>
        <p:txBody>
          <a:bodyPr wrap="square" rtlCol="0">
            <a:spAutoFit/>
          </a:bodyPr>
          <a:lstStyle/>
          <a:p>
            <a:pPr algn="ctr"/>
            <a:r>
              <a:rPr lang="en-US" sz="2400" dirty="0"/>
              <a:t>Who are you? </a:t>
            </a:r>
          </a:p>
        </p:txBody>
      </p:sp>
      <p:sp>
        <p:nvSpPr>
          <p:cNvPr id="6" name="TextBox 5"/>
          <p:cNvSpPr txBox="1"/>
          <p:nvPr/>
        </p:nvSpPr>
        <p:spPr>
          <a:xfrm>
            <a:off x="3200400" y="2149882"/>
            <a:ext cx="1828800" cy="1200329"/>
          </a:xfrm>
          <a:prstGeom prst="rect">
            <a:avLst/>
          </a:prstGeom>
          <a:noFill/>
        </p:spPr>
        <p:txBody>
          <a:bodyPr wrap="square" rtlCol="0">
            <a:spAutoFit/>
          </a:bodyPr>
          <a:lstStyle/>
          <a:p>
            <a:r>
              <a:rPr lang="en-US" sz="2400" dirty="0"/>
              <a:t>Type of stress?</a:t>
            </a:r>
          </a:p>
          <a:p>
            <a:r>
              <a:rPr lang="en-US" sz="2400" dirty="0"/>
              <a:t>Severity? </a:t>
            </a:r>
          </a:p>
        </p:txBody>
      </p:sp>
      <p:sp>
        <p:nvSpPr>
          <p:cNvPr id="7" name="TextBox 6"/>
          <p:cNvSpPr txBox="1"/>
          <p:nvPr/>
        </p:nvSpPr>
        <p:spPr>
          <a:xfrm>
            <a:off x="5410200" y="2209800"/>
            <a:ext cx="3200400" cy="461665"/>
          </a:xfrm>
          <a:prstGeom prst="rect">
            <a:avLst/>
          </a:prstGeom>
          <a:noFill/>
        </p:spPr>
        <p:txBody>
          <a:bodyPr wrap="square" rtlCol="0">
            <a:spAutoFit/>
          </a:bodyPr>
          <a:lstStyle/>
          <a:p>
            <a:r>
              <a:rPr lang="en-US" sz="2400" dirty="0"/>
              <a:t>How do you react to stress</a:t>
            </a:r>
            <a:r>
              <a:rPr lang="en-US" dirty="0"/>
              <a:t>?</a:t>
            </a:r>
          </a:p>
        </p:txBody>
      </p:sp>
      <p:sp>
        <p:nvSpPr>
          <p:cNvPr id="3" name="TextBox 2"/>
          <p:cNvSpPr txBox="1"/>
          <p:nvPr/>
        </p:nvSpPr>
        <p:spPr>
          <a:xfrm>
            <a:off x="1143000" y="6096000"/>
            <a:ext cx="7239000" cy="523220"/>
          </a:xfrm>
          <a:prstGeom prst="rect">
            <a:avLst/>
          </a:prstGeom>
          <a:noFill/>
        </p:spPr>
        <p:txBody>
          <a:bodyPr wrap="square" rtlCol="0">
            <a:spAutoFit/>
          </a:bodyPr>
          <a:lstStyle/>
          <a:p>
            <a:pPr algn="r"/>
            <a:r>
              <a:rPr lang="en-CA" sz="1400" b="1" dirty="0"/>
              <a:t>Donnelly, E. A</a:t>
            </a:r>
            <a:r>
              <a:rPr lang="en-CA" sz="1400" dirty="0"/>
              <a:t>. &amp; Siebert, D. C. (2009). Occupational risk factors in the emergency medical services. </a:t>
            </a:r>
            <a:r>
              <a:rPr lang="en-CA" sz="1400" i="1" dirty="0"/>
              <a:t>Prehospital and Disaster Medicine, 24</a:t>
            </a:r>
            <a:r>
              <a:rPr lang="en-CA" sz="1400" dirty="0"/>
              <a:t>(5) 428-435. doi:10.1017/S1049023X0000725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Study #1:</a:t>
            </a:r>
            <a:br>
              <a:rPr lang="en-US" dirty="0"/>
            </a:br>
            <a:r>
              <a:rPr lang="en-US" dirty="0"/>
              <a:t>Testing the theoretical model</a:t>
            </a:r>
          </a:p>
        </p:txBody>
      </p:sp>
      <p:sp>
        <p:nvSpPr>
          <p:cNvPr id="5" name="Content Placeholder 4"/>
          <p:cNvSpPr>
            <a:spLocks noGrp="1"/>
          </p:cNvSpPr>
          <p:nvPr>
            <p:ph idx="1"/>
          </p:nvPr>
        </p:nvSpPr>
        <p:spPr>
          <a:xfrm>
            <a:off x="581192" y="2228003"/>
            <a:ext cx="7989752" cy="4443308"/>
          </a:xfrm>
        </p:spPr>
        <p:txBody>
          <a:bodyPr>
            <a:normAutofit fontScale="92500" lnSpcReduction="10000"/>
          </a:bodyPr>
          <a:lstStyle/>
          <a:p>
            <a:endParaRPr lang="en-US" dirty="0"/>
          </a:p>
          <a:p>
            <a:r>
              <a:rPr lang="en-US" sz="2200" dirty="0"/>
              <a:t>Probability sample of 12,000 EMTs and paramedics from the NREMT</a:t>
            </a:r>
          </a:p>
          <a:p>
            <a:r>
              <a:rPr lang="en-US" sz="2200" dirty="0"/>
              <a:t>Contacted via email, invited to complete a survey</a:t>
            </a:r>
          </a:p>
          <a:p>
            <a:pPr>
              <a:buNone/>
            </a:pPr>
            <a:endParaRPr lang="en-US" sz="1500" dirty="0"/>
          </a:p>
          <a:p>
            <a:r>
              <a:rPr lang="en-US" sz="2200" dirty="0"/>
              <a:t>Survey included questions about:</a:t>
            </a:r>
          </a:p>
          <a:p>
            <a:pPr lvl="1"/>
            <a:r>
              <a:rPr lang="en-US" sz="1900" dirty="0"/>
              <a:t>Chronic operational stress</a:t>
            </a:r>
          </a:p>
          <a:p>
            <a:pPr lvl="1"/>
            <a:r>
              <a:rPr lang="en-US" sz="1900" dirty="0"/>
              <a:t>Chronic organizational stress</a:t>
            </a:r>
          </a:p>
          <a:p>
            <a:pPr lvl="1"/>
            <a:r>
              <a:rPr lang="en-US" sz="1900" dirty="0"/>
              <a:t>Critical incident stress</a:t>
            </a:r>
          </a:p>
          <a:p>
            <a:pPr lvl="1"/>
            <a:r>
              <a:rPr lang="en-US" sz="1900" dirty="0"/>
              <a:t>Posttraumatic stress</a:t>
            </a:r>
          </a:p>
          <a:p>
            <a:pPr lvl="1"/>
            <a:r>
              <a:rPr lang="en-US" sz="1900" dirty="0"/>
              <a:t>Alcohol use</a:t>
            </a:r>
          </a:p>
          <a:p>
            <a:pPr lvl="1"/>
            <a:r>
              <a:rPr lang="en-US" sz="1900" dirty="0"/>
              <a:t>Demographics</a:t>
            </a:r>
          </a:p>
          <a:p>
            <a:endParaRPr lang="en-US" dirty="0"/>
          </a:p>
        </p:txBody>
      </p:sp>
      <p:pic>
        <p:nvPicPr>
          <p:cNvPr id="14338" name="Picture 2" descr="http://mymarketingthing.com/wp-content/uploads/image/market%20research/fill%20out%20out%20survey%20colour%201.jpg"/>
          <p:cNvPicPr>
            <a:picLocks noChangeAspect="1" noChangeArrowheads="1"/>
          </p:cNvPicPr>
          <p:nvPr/>
        </p:nvPicPr>
        <p:blipFill>
          <a:blip r:embed="rId3" cstate="print"/>
          <a:srcRect/>
          <a:stretch>
            <a:fillRect/>
          </a:stretch>
        </p:blipFill>
        <p:spPr bwMode="auto">
          <a:xfrm>
            <a:off x="4953000" y="3429000"/>
            <a:ext cx="3505200" cy="3242311"/>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Results: </a:t>
            </a:r>
            <a:br>
              <a:rPr lang="en-US" dirty="0"/>
            </a:br>
            <a:r>
              <a:rPr lang="en-US" dirty="0"/>
              <a:t>Critical Incident and Posttraumatic stress</a:t>
            </a:r>
          </a:p>
        </p:txBody>
      </p:sp>
      <p:pic>
        <p:nvPicPr>
          <p:cNvPr id="1027" name="Picture 3"/>
          <p:cNvPicPr>
            <a:picLocks noGrp="1" noChangeAspect="1" noChangeArrowheads="1"/>
          </p:cNvPicPr>
          <p:nvPr>
            <p:ph sz="half" idx="1"/>
          </p:nvPr>
        </p:nvPicPr>
        <p:blipFill>
          <a:blip r:embed="rId3" cstate="print"/>
          <a:stretch>
            <a:fillRect/>
          </a:stretch>
        </p:blipFill>
        <p:spPr bwMode="auto">
          <a:xfrm>
            <a:off x="304800" y="2743200"/>
            <a:ext cx="2756666" cy="3633787"/>
          </a:xfrm>
          <a:prstGeom prst="rect">
            <a:avLst/>
          </a:prstGeom>
          <a:noFill/>
          <a:ln w="9525">
            <a:noFill/>
            <a:miter lim="800000"/>
            <a:headEnd/>
            <a:tailEnd/>
          </a:ln>
          <a:effectLst/>
        </p:spPr>
      </p:pic>
      <p:sp>
        <p:nvSpPr>
          <p:cNvPr id="5" name="Content Placeholder 4"/>
          <p:cNvSpPr>
            <a:spLocks noGrp="1"/>
          </p:cNvSpPr>
          <p:nvPr>
            <p:ph sz="half" idx="2"/>
          </p:nvPr>
        </p:nvSpPr>
        <p:spPr>
          <a:xfrm>
            <a:off x="3233744" y="2228003"/>
            <a:ext cx="5605456" cy="4401397"/>
          </a:xfrm>
        </p:spPr>
        <p:txBody>
          <a:bodyPr>
            <a:normAutofit/>
          </a:bodyPr>
          <a:lstStyle/>
          <a:p>
            <a:r>
              <a:rPr lang="en-US" sz="2000" dirty="0"/>
              <a:t>Top 5 most stressful critical incidents were:</a:t>
            </a:r>
          </a:p>
          <a:p>
            <a:pPr lvl="1"/>
            <a:r>
              <a:rPr lang="en-US" sz="1800" dirty="0"/>
              <a:t>Saw someone dying</a:t>
            </a:r>
          </a:p>
          <a:p>
            <a:pPr lvl="1"/>
            <a:r>
              <a:rPr lang="en-US" sz="1800" dirty="0"/>
              <a:t>Encountered the  body of someone recently dead</a:t>
            </a:r>
          </a:p>
          <a:p>
            <a:pPr lvl="1"/>
            <a:r>
              <a:rPr lang="en-US" sz="1800" dirty="0"/>
              <a:t>Encountered an adult who had been badly beaten</a:t>
            </a:r>
          </a:p>
          <a:p>
            <a:pPr lvl="1"/>
            <a:r>
              <a:rPr lang="en-US" sz="1800" dirty="0"/>
              <a:t>Responded to a scene involving family, friends, or others known to the crew       </a:t>
            </a:r>
          </a:p>
          <a:p>
            <a:pPr lvl="1"/>
            <a:r>
              <a:rPr lang="en-US" sz="1800" dirty="0"/>
              <a:t>Encountered an adult who had been sexually assaulted.</a:t>
            </a:r>
          </a:p>
          <a:p>
            <a:r>
              <a:rPr lang="en-US" sz="2000" dirty="0"/>
              <a:t>6% of the sample met criteria for PTSD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results…</a:t>
            </a:r>
          </a:p>
        </p:txBody>
      </p:sp>
      <p:sp>
        <p:nvSpPr>
          <p:cNvPr id="3" name="Content Placeholder 2"/>
          <p:cNvSpPr>
            <a:spLocks noGrp="1"/>
          </p:cNvSpPr>
          <p:nvPr>
            <p:ph idx="1"/>
          </p:nvPr>
        </p:nvSpPr>
        <p:spPr/>
        <p:txBody>
          <a:bodyPr>
            <a:normAutofit/>
          </a:bodyPr>
          <a:lstStyle/>
          <a:p>
            <a:r>
              <a:rPr lang="en-US" sz="2000" dirty="0"/>
              <a:t>49.2% of respondents reported using alcohol to cope with a bad call or shift</a:t>
            </a:r>
          </a:p>
          <a:p>
            <a:r>
              <a:rPr lang="en-US" sz="2000" dirty="0"/>
              <a:t>83.7% reported seeing co-workers use alcohol to cope with a bad call or shift. </a:t>
            </a:r>
          </a:p>
          <a:p>
            <a:endParaRPr lang="en-US" sz="2000" dirty="0"/>
          </a:p>
          <a:p>
            <a:r>
              <a:rPr lang="en-US" sz="2000" dirty="0"/>
              <a:t>Controlling for length of service, age, gender, hours worked, income, level of training, and marital status….</a:t>
            </a:r>
          </a:p>
          <a:p>
            <a:pPr marL="0" indent="0">
              <a:buNone/>
            </a:pPr>
            <a:r>
              <a:rPr lang="en-US" sz="2000" dirty="0"/>
              <a:t>	</a:t>
            </a:r>
            <a:r>
              <a:rPr lang="en-US" sz="2000" dirty="0">
                <a:solidFill>
                  <a:srgbClr val="0070C0"/>
                </a:solidFill>
              </a:rPr>
              <a:t>Operational stress, organizational stress, critical incident stress, and 	alcohol use were significant predictors of posttraumatic stress (</a:t>
            </a:r>
            <a:r>
              <a:rPr lang="en-US" sz="2000" i="1" dirty="0">
                <a:solidFill>
                  <a:srgbClr val="0070C0"/>
                </a:solidFill>
              </a:rPr>
              <a:t>p&lt;</a:t>
            </a:r>
            <a:r>
              <a:rPr lang="en-US" sz="2000" dirty="0">
                <a:solidFill>
                  <a:srgbClr val="0070C0"/>
                </a:solidFill>
              </a:rPr>
              <a:t>.01)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1+1 = 5?</a:t>
            </a:r>
          </a:p>
        </p:txBody>
      </p:sp>
      <p:sp>
        <p:nvSpPr>
          <p:cNvPr id="3" name="Content Placeholder 2"/>
          <p:cNvSpPr>
            <a:spLocks noGrp="1"/>
          </p:cNvSpPr>
          <p:nvPr>
            <p:ph idx="1"/>
          </p:nvPr>
        </p:nvSpPr>
        <p:spPr>
          <a:xfrm>
            <a:off x="581192" y="2228003"/>
            <a:ext cx="7989752" cy="4401397"/>
          </a:xfrm>
        </p:spPr>
        <p:txBody>
          <a:bodyPr>
            <a:normAutofit/>
          </a:bodyPr>
          <a:lstStyle/>
          <a:p>
            <a:r>
              <a:rPr lang="en-US" sz="2400" dirty="0"/>
              <a:t>All three kinds of stress and alcohol use increased the risk for posttraumatic stress</a:t>
            </a:r>
          </a:p>
          <a:p>
            <a:endParaRPr lang="en-US" sz="2400" dirty="0"/>
          </a:p>
          <a:p>
            <a:r>
              <a:rPr lang="en-US" sz="2400" dirty="0"/>
              <a:t>However, operational stress has another way of increasing the risk of posttraumatic stress</a:t>
            </a:r>
          </a:p>
          <a:p>
            <a:endParaRPr lang="en-US" sz="2400" dirty="0"/>
          </a:p>
          <a:p>
            <a:r>
              <a:rPr lang="en-US" sz="2400" dirty="0"/>
              <a:t>Operational stress</a:t>
            </a:r>
            <a:r>
              <a:rPr lang="en-US" sz="2400" i="1" dirty="0"/>
              <a:t> interacts </a:t>
            </a:r>
            <a:r>
              <a:rPr lang="en-US" sz="2400" dirty="0"/>
              <a:t>with critical incident stress and alcohol use to further increase the risk of posttraumatic stress</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TM03457464[[fn=Dividend]]</Template>
  <TotalTime>8900</TotalTime>
  <Words>1493</Words>
  <Application>Microsoft Office PowerPoint</Application>
  <PresentationFormat>On-screen Show (4:3)</PresentationFormat>
  <Paragraphs>262</Paragraphs>
  <Slides>21</Slides>
  <Notes>15</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Dividend</vt:lpstr>
      <vt:lpstr>Stress and  Posttraumatic Stress  in Paramedics</vt:lpstr>
      <vt:lpstr>So, is it stressful to work as a paramedic?</vt:lpstr>
      <vt:lpstr>Chronic stresses in paramedicine</vt:lpstr>
      <vt:lpstr>How do we react to work stress?</vt:lpstr>
      <vt:lpstr>How does it all go together?</vt:lpstr>
      <vt:lpstr>Study #1: Testing the theoretical model</vt:lpstr>
      <vt:lpstr>Results:  Critical Incident and Posttraumatic stress</vt:lpstr>
      <vt:lpstr>more results…</vt:lpstr>
      <vt:lpstr>1+1 = 5?</vt:lpstr>
      <vt:lpstr>What does it all mean?</vt:lpstr>
      <vt:lpstr>Study #2:  Stress in the Canadian Context</vt:lpstr>
      <vt:lpstr>RESULTS</vt:lpstr>
      <vt:lpstr>Results - Preferred sources of social support for managing work related stress</vt:lpstr>
      <vt:lpstr>What does it all mean?</vt:lpstr>
      <vt:lpstr>Study #3:  Stress and Safety</vt:lpstr>
      <vt:lpstr>results</vt:lpstr>
      <vt:lpstr>Results: Fatigue</vt:lpstr>
      <vt:lpstr>Results: Safety outcomes</vt:lpstr>
      <vt:lpstr>So what to do?</vt:lpstr>
      <vt:lpstr>So what to do? </vt:lpstr>
      <vt:lpstr>Any questions?</vt:lpstr>
    </vt:vector>
  </TitlesOfParts>
  <Company>University of Windsor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Stressed? Work stress in EMS</dc:title>
  <dc:creator>Elizabeth Donnelly</dc:creator>
  <cp:lastModifiedBy>Katherine Parker</cp:lastModifiedBy>
  <cp:revision>162</cp:revision>
  <dcterms:created xsi:type="dcterms:W3CDTF">2012-09-07T14:27:05Z</dcterms:created>
  <dcterms:modified xsi:type="dcterms:W3CDTF">2018-08-28T14:25:23Z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897C6C2C-4456-46BF-AF5D-DE5E052ACCEB</vt:lpwstr>
  </property>
  <property fmtid="{D5CDD505-2E9C-101B-9397-08002B2CF9AE}" pid="3" name="ArticulatePath">
    <vt:lpwstr>7 - Donnelly, E</vt:lpwstr>
  </property>
  <property fmtid="{D5CDD505-2E9C-101B-9397-08002B2CF9AE}" pid="4" name="_MarkAsFinal">
    <vt:bool>true</vt:bool>
  </property>
</Properties>
</file>